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8"/>
  </p:notesMasterIdLst>
  <p:sldIdLst>
    <p:sldId id="309"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300" r:id="rId31"/>
    <p:sldId id="291" r:id="rId32"/>
    <p:sldId id="290" r:id="rId33"/>
    <p:sldId id="313" r:id="rId34"/>
    <p:sldId id="295" r:id="rId35"/>
    <p:sldId id="298" r:id="rId36"/>
    <p:sldId id="299" r:id="rId37"/>
    <p:sldId id="302" r:id="rId38"/>
    <p:sldId id="303" r:id="rId39"/>
    <p:sldId id="304" r:id="rId40"/>
    <p:sldId id="305" r:id="rId41"/>
    <p:sldId id="310" r:id="rId42"/>
    <p:sldId id="307" r:id="rId43"/>
    <p:sldId id="308" r:id="rId44"/>
    <p:sldId id="311" r:id="rId45"/>
    <p:sldId id="306"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2E4"/>
    <a:srgbClr val="BCC5E3"/>
    <a:srgbClr val="CAD8E9"/>
    <a:srgbClr val="379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88"/>
    <p:restoredTop sz="94674"/>
  </p:normalViewPr>
  <p:slideViewPr>
    <p:cSldViewPr snapToGrid="0" snapToObjects="1">
      <p:cViewPr varScale="1">
        <p:scale>
          <a:sx n="72" d="100"/>
          <a:sy n="72" d="100"/>
        </p:scale>
        <p:origin x="480" y="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43566326909299"/>
          <c:y val="5.14005285669576E-2"/>
          <c:w val="0.84685240681821705"/>
          <c:h val="0.83261956838728501"/>
        </c:manualLayout>
      </c:layout>
      <c:lineChart>
        <c:grouping val="standard"/>
        <c:varyColors val="0"/>
        <c:ser>
          <c:idx val="0"/>
          <c:order val="0"/>
          <c:tx>
            <c:strRef>
              <c:f>Sheet1!$A$2</c:f>
              <c:strCache>
                <c:ptCount val="1"/>
                <c:pt idx="0">
                  <c:v>People dying from AIDS-related causes globally</c:v>
                </c:pt>
              </c:strCache>
            </c:strRef>
          </c:tx>
          <c:spPr>
            <a:ln w="38100">
              <a:solidFill>
                <a:srgbClr val="C00000"/>
              </a:solidFill>
            </a:ln>
            <a:effectLst>
              <a:outerShdw blurRad="50800" dist="38100" dir="2700000" algn="tl" rotWithShape="0">
                <a:prstClr val="black">
                  <a:alpha val="40000"/>
                </a:prstClr>
              </a:outerShdw>
            </a:effectLst>
          </c:spPr>
          <c:marker>
            <c:symbol val="none"/>
          </c:marker>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Sheet1!$B$2:$P$2</c:f>
              <c:numCache>
                <c:formatCode>General</c:formatCode>
                <c:ptCount val="15"/>
                <c:pt idx="0">
                  <c:v>1694920</c:v>
                </c:pt>
                <c:pt idx="1">
                  <c:v>1827030</c:v>
                </c:pt>
                <c:pt idx="2">
                  <c:v>1933700</c:v>
                </c:pt>
                <c:pt idx="3">
                  <c:v>2001200</c:v>
                </c:pt>
                <c:pt idx="4">
                  <c:v>2003130</c:v>
                </c:pt>
                <c:pt idx="5">
                  <c:v>1955980</c:v>
                </c:pt>
                <c:pt idx="6">
                  <c:v>1860930</c:v>
                </c:pt>
                <c:pt idx="7">
                  <c:v>1726140</c:v>
                </c:pt>
                <c:pt idx="8">
                  <c:v>1599230</c:v>
                </c:pt>
                <c:pt idx="9">
                  <c:v>1499420</c:v>
                </c:pt>
                <c:pt idx="10">
                  <c:v>1442120</c:v>
                </c:pt>
                <c:pt idx="11">
                  <c:v>1368970</c:v>
                </c:pt>
                <c:pt idx="12">
                  <c:v>1267390</c:v>
                </c:pt>
                <c:pt idx="13">
                  <c:v>1170330</c:v>
                </c:pt>
                <c:pt idx="14">
                  <c:v>1107610</c:v>
                </c:pt>
              </c:numCache>
            </c:numRef>
          </c:val>
          <c:smooth val="0"/>
          <c:extLst>
            <c:ext xmlns:c16="http://schemas.microsoft.com/office/drawing/2014/chart" uri="{C3380CC4-5D6E-409C-BE32-E72D297353CC}">
              <c16:uniqueId val="{00000000-B4E8-495F-8E85-4B1EE83B38E7}"/>
            </c:ext>
          </c:extLst>
        </c:ser>
        <c:ser>
          <c:idx val="1"/>
          <c:order val="1"/>
          <c:tx>
            <c:strRef>
              <c:f>Sheet1!$A$3</c:f>
              <c:strCache>
                <c:ptCount val="1"/>
                <c:pt idx="0">
                  <c:v>People dying from AIDS-related causes globally</c:v>
                </c:pt>
              </c:strCache>
            </c:strRef>
          </c:tx>
          <c:spPr>
            <a:ln w="19050">
              <a:solidFill>
                <a:srgbClr val="C00000"/>
              </a:solidFill>
              <a:prstDash val="sysDash"/>
            </a:ln>
          </c:spPr>
          <c:marker>
            <c:symbol val="none"/>
          </c:marker>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Sheet1!$B$3:$P$3</c:f>
              <c:numCache>
                <c:formatCode>General</c:formatCode>
                <c:ptCount val="15"/>
                <c:pt idx="0">
                  <c:v>1441200</c:v>
                </c:pt>
                <c:pt idx="1">
                  <c:v>1559830</c:v>
                </c:pt>
                <c:pt idx="2">
                  <c:v>1662360</c:v>
                </c:pt>
                <c:pt idx="3">
                  <c:v>1732300</c:v>
                </c:pt>
                <c:pt idx="4">
                  <c:v>1742180</c:v>
                </c:pt>
                <c:pt idx="5">
                  <c:v>1706440</c:v>
                </c:pt>
                <c:pt idx="6">
                  <c:v>1630080</c:v>
                </c:pt>
                <c:pt idx="7">
                  <c:v>1509740</c:v>
                </c:pt>
                <c:pt idx="8">
                  <c:v>1393510</c:v>
                </c:pt>
                <c:pt idx="9">
                  <c:v>1300070</c:v>
                </c:pt>
                <c:pt idx="10">
                  <c:v>1244500</c:v>
                </c:pt>
                <c:pt idx="11">
                  <c:v>1185650</c:v>
                </c:pt>
                <c:pt idx="12">
                  <c:v>1084310</c:v>
                </c:pt>
                <c:pt idx="13">
                  <c:v>994528</c:v>
                </c:pt>
                <c:pt idx="14">
                  <c:v>936089</c:v>
                </c:pt>
              </c:numCache>
            </c:numRef>
          </c:val>
          <c:smooth val="0"/>
          <c:extLst>
            <c:ext xmlns:c16="http://schemas.microsoft.com/office/drawing/2014/chart" uri="{C3380CC4-5D6E-409C-BE32-E72D297353CC}">
              <c16:uniqueId val="{00000001-B4E8-495F-8E85-4B1EE83B38E7}"/>
            </c:ext>
          </c:extLst>
        </c:ser>
        <c:ser>
          <c:idx val="2"/>
          <c:order val="2"/>
          <c:tx>
            <c:strRef>
              <c:f>Sheet1!$A$4</c:f>
              <c:strCache>
                <c:ptCount val="1"/>
                <c:pt idx="0">
                  <c:v>People dying from AIDS-related causes globally</c:v>
                </c:pt>
              </c:strCache>
            </c:strRef>
          </c:tx>
          <c:spPr>
            <a:ln w="19050">
              <a:solidFill>
                <a:srgbClr val="C00000"/>
              </a:solidFill>
              <a:prstDash val="sysDash"/>
            </a:ln>
          </c:spPr>
          <c:marker>
            <c:symbol val="none"/>
          </c:marker>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Sheet1!$B$4:$P$4</c:f>
              <c:numCache>
                <c:formatCode>General</c:formatCode>
                <c:ptCount val="15"/>
                <c:pt idx="0">
                  <c:v>1974800</c:v>
                </c:pt>
                <c:pt idx="1">
                  <c:v>2111060</c:v>
                </c:pt>
                <c:pt idx="2">
                  <c:v>2219440</c:v>
                </c:pt>
                <c:pt idx="3">
                  <c:v>2294360</c:v>
                </c:pt>
                <c:pt idx="4">
                  <c:v>2285030</c:v>
                </c:pt>
                <c:pt idx="5">
                  <c:v>2222060</c:v>
                </c:pt>
                <c:pt idx="6">
                  <c:v>2113030</c:v>
                </c:pt>
                <c:pt idx="7">
                  <c:v>1960210</c:v>
                </c:pt>
                <c:pt idx="8">
                  <c:v>1819300</c:v>
                </c:pt>
                <c:pt idx="9">
                  <c:v>1710710</c:v>
                </c:pt>
                <c:pt idx="10">
                  <c:v>1653580</c:v>
                </c:pt>
                <c:pt idx="11">
                  <c:v>1580130</c:v>
                </c:pt>
                <c:pt idx="12">
                  <c:v>1475820</c:v>
                </c:pt>
                <c:pt idx="13">
                  <c:v>1375060</c:v>
                </c:pt>
                <c:pt idx="14">
                  <c:v>1314760</c:v>
                </c:pt>
              </c:numCache>
            </c:numRef>
          </c:val>
          <c:smooth val="0"/>
          <c:extLst>
            <c:ext xmlns:c16="http://schemas.microsoft.com/office/drawing/2014/chart" uri="{C3380CC4-5D6E-409C-BE32-E72D297353CC}">
              <c16:uniqueId val="{00000002-B4E8-495F-8E85-4B1EE83B38E7}"/>
            </c:ext>
          </c:extLst>
        </c:ser>
        <c:ser>
          <c:idx val="3"/>
          <c:order val="3"/>
          <c:tx>
            <c:strRef>
              <c:f>Sheet1!$A$5</c:f>
              <c:strCache>
                <c:ptCount val="1"/>
                <c:pt idx="0">
                  <c:v>People newly infected with HIV/AIDS globally</c:v>
                </c:pt>
              </c:strCache>
            </c:strRef>
          </c:tx>
          <c:spPr>
            <a:ln w="38100">
              <a:solidFill>
                <a:srgbClr val="0070C0"/>
              </a:solidFill>
            </a:ln>
            <a:effectLst>
              <a:outerShdw blurRad="50800" dist="38100" dir="2700000" algn="tl" rotWithShape="0">
                <a:prstClr val="black">
                  <a:alpha val="40000"/>
                </a:prstClr>
              </a:outerShdw>
            </a:effectLst>
          </c:spPr>
          <c:marker>
            <c:symbol val="none"/>
          </c:marker>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Sheet1!$B$5:$P$5</c:f>
              <c:numCache>
                <c:formatCode>General</c:formatCode>
                <c:ptCount val="15"/>
                <c:pt idx="0">
                  <c:v>3041700</c:v>
                </c:pt>
                <c:pt idx="1">
                  <c:v>2892850</c:v>
                </c:pt>
                <c:pt idx="2">
                  <c:v>2749030</c:v>
                </c:pt>
                <c:pt idx="3">
                  <c:v>2616010</c:v>
                </c:pt>
                <c:pt idx="4">
                  <c:v>2504630</c:v>
                </c:pt>
                <c:pt idx="5">
                  <c:v>2415770</c:v>
                </c:pt>
                <c:pt idx="6">
                  <c:v>2356500</c:v>
                </c:pt>
                <c:pt idx="7">
                  <c:v>2296660</c:v>
                </c:pt>
                <c:pt idx="8">
                  <c:v>2245660</c:v>
                </c:pt>
                <c:pt idx="9">
                  <c:v>2205040</c:v>
                </c:pt>
                <c:pt idx="10">
                  <c:v>2186940</c:v>
                </c:pt>
                <c:pt idx="11">
                  <c:v>2158040</c:v>
                </c:pt>
                <c:pt idx="12">
                  <c:v>2135150</c:v>
                </c:pt>
                <c:pt idx="13">
                  <c:v>2101330</c:v>
                </c:pt>
                <c:pt idx="14">
                  <c:v>2069170</c:v>
                </c:pt>
              </c:numCache>
            </c:numRef>
          </c:val>
          <c:smooth val="0"/>
          <c:extLst>
            <c:ext xmlns:c16="http://schemas.microsoft.com/office/drawing/2014/chart" uri="{C3380CC4-5D6E-409C-BE32-E72D297353CC}">
              <c16:uniqueId val="{00000003-B4E8-495F-8E85-4B1EE83B38E7}"/>
            </c:ext>
          </c:extLst>
        </c:ser>
        <c:ser>
          <c:idx val="4"/>
          <c:order val="4"/>
          <c:tx>
            <c:strRef>
              <c:f>Sheet1!$A$6</c:f>
              <c:strCache>
                <c:ptCount val="1"/>
                <c:pt idx="0">
                  <c:v>People newly infected with HIV/AIDS globally</c:v>
                </c:pt>
              </c:strCache>
            </c:strRef>
          </c:tx>
          <c:spPr>
            <a:ln w="19050">
              <a:solidFill>
                <a:srgbClr val="0070C0"/>
              </a:solidFill>
              <a:prstDash val="sysDash"/>
            </a:ln>
          </c:spPr>
          <c:marker>
            <c:symbol val="none"/>
          </c:marker>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Sheet1!$B$6:$P$6</c:f>
              <c:numCache>
                <c:formatCode>General</c:formatCode>
                <c:ptCount val="15"/>
                <c:pt idx="0">
                  <c:v>2764530</c:v>
                </c:pt>
                <c:pt idx="1">
                  <c:v>2628490</c:v>
                </c:pt>
                <c:pt idx="2">
                  <c:v>2496110</c:v>
                </c:pt>
                <c:pt idx="3">
                  <c:v>2362490</c:v>
                </c:pt>
                <c:pt idx="4">
                  <c:v>2265040</c:v>
                </c:pt>
                <c:pt idx="5">
                  <c:v>2201670</c:v>
                </c:pt>
                <c:pt idx="6">
                  <c:v>2135040</c:v>
                </c:pt>
                <c:pt idx="7">
                  <c:v>2080060</c:v>
                </c:pt>
                <c:pt idx="8">
                  <c:v>2021450</c:v>
                </c:pt>
                <c:pt idx="9">
                  <c:v>1970990</c:v>
                </c:pt>
                <c:pt idx="10">
                  <c:v>1943420</c:v>
                </c:pt>
                <c:pt idx="11">
                  <c:v>1917730</c:v>
                </c:pt>
                <c:pt idx="12">
                  <c:v>1888440</c:v>
                </c:pt>
                <c:pt idx="13">
                  <c:v>1852440</c:v>
                </c:pt>
                <c:pt idx="14">
                  <c:v>1809030</c:v>
                </c:pt>
              </c:numCache>
            </c:numRef>
          </c:val>
          <c:smooth val="0"/>
          <c:extLst>
            <c:ext xmlns:c16="http://schemas.microsoft.com/office/drawing/2014/chart" uri="{C3380CC4-5D6E-409C-BE32-E72D297353CC}">
              <c16:uniqueId val="{00000004-B4E8-495F-8E85-4B1EE83B38E7}"/>
            </c:ext>
          </c:extLst>
        </c:ser>
        <c:ser>
          <c:idx val="5"/>
          <c:order val="5"/>
          <c:tx>
            <c:strRef>
              <c:f>Sheet1!$A$7</c:f>
              <c:strCache>
                <c:ptCount val="1"/>
                <c:pt idx="0">
                  <c:v>People newly infected with HIV/AIDS</c:v>
                </c:pt>
              </c:strCache>
            </c:strRef>
          </c:tx>
          <c:spPr>
            <a:ln w="19050">
              <a:solidFill>
                <a:srgbClr val="0070C0"/>
              </a:solidFill>
              <a:prstDash val="sysDash"/>
            </a:ln>
          </c:spPr>
          <c:marker>
            <c:symbol val="none"/>
          </c:marker>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Sheet1!$B$7:$P$7</c:f>
              <c:numCache>
                <c:formatCode>General</c:formatCode>
                <c:ptCount val="15"/>
                <c:pt idx="0">
                  <c:v>3343140</c:v>
                </c:pt>
                <c:pt idx="1">
                  <c:v>3182830</c:v>
                </c:pt>
                <c:pt idx="2">
                  <c:v>3032670</c:v>
                </c:pt>
                <c:pt idx="3">
                  <c:v>2884970</c:v>
                </c:pt>
                <c:pt idx="4">
                  <c:v>2777980</c:v>
                </c:pt>
                <c:pt idx="5">
                  <c:v>2674440</c:v>
                </c:pt>
                <c:pt idx="6">
                  <c:v>2609900</c:v>
                </c:pt>
                <c:pt idx="7">
                  <c:v>2544930</c:v>
                </c:pt>
                <c:pt idx="8">
                  <c:v>2500040</c:v>
                </c:pt>
                <c:pt idx="9">
                  <c:v>2466060</c:v>
                </c:pt>
                <c:pt idx="10">
                  <c:v>2461950</c:v>
                </c:pt>
                <c:pt idx="11">
                  <c:v>2444270</c:v>
                </c:pt>
                <c:pt idx="12">
                  <c:v>2434100</c:v>
                </c:pt>
                <c:pt idx="13">
                  <c:v>2402370</c:v>
                </c:pt>
                <c:pt idx="14" formatCode="#,##0">
                  <c:v>2383230</c:v>
                </c:pt>
              </c:numCache>
            </c:numRef>
          </c:val>
          <c:smooth val="0"/>
          <c:extLst>
            <c:ext xmlns:c16="http://schemas.microsoft.com/office/drawing/2014/chart" uri="{C3380CC4-5D6E-409C-BE32-E72D297353CC}">
              <c16:uniqueId val="{00000005-B4E8-495F-8E85-4B1EE83B38E7}"/>
            </c:ext>
          </c:extLst>
        </c:ser>
        <c:dLbls>
          <c:showLegendKey val="0"/>
          <c:showVal val="0"/>
          <c:showCatName val="0"/>
          <c:showSerName val="0"/>
          <c:showPercent val="0"/>
          <c:showBubbleSize val="0"/>
        </c:dLbls>
        <c:smooth val="0"/>
        <c:axId val="208584456"/>
        <c:axId val="796404272"/>
      </c:lineChart>
      <c:catAx>
        <c:axId val="208584456"/>
        <c:scaling>
          <c:orientation val="minMax"/>
        </c:scaling>
        <c:delete val="0"/>
        <c:axPos val="b"/>
        <c:numFmt formatCode="General" sourceLinked="1"/>
        <c:majorTickMark val="out"/>
        <c:minorTickMark val="none"/>
        <c:tickLblPos val="nextTo"/>
        <c:txPr>
          <a:bodyPr/>
          <a:lstStyle/>
          <a:p>
            <a:pPr>
              <a:defRPr sz="1400"/>
            </a:pPr>
            <a:endParaRPr lang="en-US"/>
          </a:p>
        </c:txPr>
        <c:crossAx val="796404272"/>
        <c:crosses val="autoZero"/>
        <c:auto val="1"/>
        <c:lblAlgn val="ctr"/>
        <c:lblOffset val="100"/>
        <c:noMultiLvlLbl val="0"/>
      </c:catAx>
      <c:valAx>
        <c:axId val="796404272"/>
        <c:scaling>
          <c:orientation val="minMax"/>
          <c:max val="3500000"/>
        </c:scaling>
        <c:delete val="0"/>
        <c:axPos val="l"/>
        <c:majorGridlines/>
        <c:numFmt formatCode="#\ ###\ ##0" sourceLinked="0"/>
        <c:majorTickMark val="out"/>
        <c:minorTickMark val="none"/>
        <c:tickLblPos val="nextTo"/>
        <c:txPr>
          <a:bodyPr/>
          <a:lstStyle/>
          <a:p>
            <a:pPr>
              <a:defRPr sz="1600"/>
            </a:pPr>
            <a:endParaRPr lang="en-US"/>
          </a:p>
        </c:txPr>
        <c:crossAx val="208584456"/>
        <c:crosses val="autoZero"/>
        <c:crossBetween val="between"/>
      </c:valAx>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0.37683202099737501"/>
          <c:y val="4.2646602792190597E-2"/>
          <c:w val="0.60650131233595805"/>
          <c:h val="0.217204548578809"/>
        </c:manualLayout>
      </c:layout>
      <c:overlay val="0"/>
      <c:txPr>
        <a:bodyPr/>
        <a:lstStyle/>
        <a:p>
          <a:pPr>
            <a:defRPr sz="20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8901E-37AD-B54D-8EA7-995B6F11DDE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4D07ADAC-7242-194F-BAF5-6DFDF0241083}">
      <dgm:prSet phldrT="[Text]"/>
      <dgm:spPr/>
      <dgm:t>
        <a:bodyPr/>
        <a:lstStyle/>
        <a:p>
          <a:r>
            <a:rPr lang="en-US" dirty="0"/>
            <a:t>HPTN 052</a:t>
          </a:r>
        </a:p>
      </dgm:t>
    </dgm:pt>
    <dgm:pt modelId="{16D34E1E-864B-134E-B5E4-8CA85206E677}" type="parTrans" cxnId="{A5ECD900-5BDE-F14A-9C86-57E0B5829057}">
      <dgm:prSet/>
      <dgm:spPr/>
      <dgm:t>
        <a:bodyPr/>
        <a:lstStyle/>
        <a:p>
          <a:endParaRPr lang="en-US"/>
        </a:p>
      </dgm:t>
    </dgm:pt>
    <dgm:pt modelId="{AB23BCD0-F34F-EB4C-BD33-0E16726C371C}" type="sibTrans" cxnId="{A5ECD900-5BDE-F14A-9C86-57E0B5829057}">
      <dgm:prSet/>
      <dgm:spPr/>
      <dgm:t>
        <a:bodyPr/>
        <a:lstStyle/>
        <a:p>
          <a:endParaRPr lang="en-US"/>
        </a:p>
      </dgm:t>
    </dgm:pt>
    <dgm:pt modelId="{B992CB83-C7B0-0541-AF3A-EB888F60FEFA}">
      <dgm:prSet phldrT="[Text]"/>
      <dgm:spPr/>
      <dgm:t>
        <a:bodyPr/>
        <a:lstStyle/>
        <a:p>
          <a:r>
            <a:rPr lang="en-US" dirty="0"/>
            <a:t>START </a:t>
          </a:r>
        </a:p>
      </dgm:t>
    </dgm:pt>
    <dgm:pt modelId="{759005E1-4F3E-594E-AD15-14C445868FE5}" type="parTrans" cxnId="{DAF9A9DA-C66C-0D4B-95E4-80C4C46F1EC6}">
      <dgm:prSet/>
      <dgm:spPr/>
      <dgm:t>
        <a:bodyPr/>
        <a:lstStyle/>
        <a:p>
          <a:endParaRPr lang="en-US"/>
        </a:p>
      </dgm:t>
    </dgm:pt>
    <dgm:pt modelId="{DCE63E82-0FE8-AC48-864C-CE880C71C32E}" type="sibTrans" cxnId="{DAF9A9DA-C66C-0D4B-95E4-80C4C46F1EC6}">
      <dgm:prSet/>
      <dgm:spPr/>
      <dgm:t>
        <a:bodyPr/>
        <a:lstStyle/>
        <a:p>
          <a:endParaRPr lang="en-US"/>
        </a:p>
      </dgm:t>
    </dgm:pt>
    <dgm:pt modelId="{13645D4D-841F-8D42-A133-47B8A8EE3A1B}">
      <dgm:prSet phldrT="[Text]"/>
      <dgm:spPr/>
      <dgm:t>
        <a:bodyPr/>
        <a:lstStyle/>
        <a:p>
          <a:r>
            <a:rPr lang="en-US" dirty="0"/>
            <a:t>TEMPRANO</a:t>
          </a:r>
        </a:p>
      </dgm:t>
    </dgm:pt>
    <dgm:pt modelId="{DC6B2026-6C9A-5F42-93EE-93D12E6885C2}" type="parTrans" cxnId="{469732AB-79A5-2649-BDA1-077FC7F78093}">
      <dgm:prSet/>
      <dgm:spPr/>
      <dgm:t>
        <a:bodyPr/>
        <a:lstStyle/>
        <a:p>
          <a:endParaRPr lang="en-US"/>
        </a:p>
      </dgm:t>
    </dgm:pt>
    <dgm:pt modelId="{AF4219E2-5A8C-A849-B0C6-E4A000D50A5C}" type="sibTrans" cxnId="{469732AB-79A5-2649-BDA1-077FC7F78093}">
      <dgm:prSet/>
      <dgm:spPr/>
      <dgm:t>
        <a:bodyPr/>
        <a:lstStyle/>
        <a:p>
          <a:endParaRPr lang="en-US"/>
        </a:p>
      </dgm:t>
    </dgm:pt>
    <dgm:pt modelId="{21B3DB15-F0E9-8D45-8F75-59B0E44A4545}" type="pres">
      <dgm:prSet presAssocID="{CE48901E-37AD-B54D-8EA7-995B6F11DDE9}" presName="diagram" presStyleCnt="0">
        <dgm:presLayoutVars>
          <dgm:dir/>
          <dgm:resizeHandles val="exact"/>
        </dgm:presLayoutVars>
      </dgm:prSet>
      <dgm:spPr/>
    </dgm:pt>
    <dgm:pt modelId="{3BAC6342-A94D-C046-B5E9-F66C2D88D346}" type="pres">
      <dgm:prSet presAssocID="{4D07ADAC-7242-194F-BAF5-6DFDF0241083}" presName="node" presStyleLbl="node1" presStyleIdx="0" presStyleCnt="3" custScaleX="46684" custScaleY="33167" custLinFactNeighborX="-27151" custLinFactNeighborY="5288">
        <dgm:presLayoutVars>
          <dgm:bulletEnabled val="1"/>
        </dgm:presLayoutVars>
      </dgm:prSet>
      <dgm:spPr/>
    </dgm:pt>
    <dgm:pt modelId="{EF691F9E-79E0-684A-AE85-8D3F7E577AAA}" type="pres">
      <dgm:prSet presAssocID="{AB23BCD0-F34F-EB4C-BD33-0E16726C371C}" presName="sibTrans" presStyleCnt="0"/>
      <dgm:spPr/>
    </dgm:pt>
    <dgm:pt modelId="{F2E858B9-C8F2-2246-8E7E-467707F3CD18}" type="pres">
      <dgm:prSet presAssocID="{B992CB83-C7B0-0541-AF3A-EB888F60FEFA}" presName="node" presStyleLbl="node1" presStyleIdx="1" presStyleCnt="3" custScaleX="45730" custScaleY="33204" custLinFactNeighborX="-27628" custLinFactNeighborY="-625">
        <dgm:presLayoutVars>
          <dgm:bulletEnabled val="1"/>
        </dgm:presLayoutVars>
      </dgm:prSet>
      <dgm:spPr/>
    </dgm:pt>
    <dgm:pt modelId="{6AB6178A-8FA5-5F4C-AA3F-C14548BA4F5B}" type="pres">
      <dgm:prSet presAssocID="{DCE63E82-0FE8-AC48-864C-CE880C71C32E}" presName="sibTrans" presStyleCnt="0"/>
      <dgm:spPr/>
    </dgm:pt>
    <dgm:pt modelId="{E3A63B64-1D5C-8B4F-A46A-87047E6AB4DA}" type="pres">
      <dgm:prSet presAssocID="{13645D4D-841F-8D42-A133-47B8A8EE3A1B}" presName="node" presStyleLbl="node1" presStyleIdx="2" presStyleCnt="3" custScaleX="47154" custScaleY="29365" custLinFactNeighborX="-26423" custLinFactNeighborY="17607">
        <dgm:presLayoutVars>
          <dgm:bulletEnabled val="1"/>
        </dgm:presLayoutVars>
      </dgm:prSet>
      <dgm:spPr/>
    </dgm:pt>
  </dgm:ptLst>
  <dgm:cxnLst>
    <dgm:cxn modelId="{A5ECD900-5BDE-F14A-9C86-57E0B5829057}" srcId="{CE48901E-37AD-B54D-8EA7-995B6F11DDE9}" destId="{4D07ADAC-7242-194F-BAF5-6DFDF0241083}" srcOrd="0" destOrd="0" parTransId="{16D34E1E-864B-134E-B5E4-8CA85206E677}" sibTransId="{AB23BCD0-F34F-EB4C-BD33-0E16726C371C}"/>
    <dgm:cxn modelId="{4B5BD011-2E53-234F-867F-8929FB277544}" type="presOf" srcId="{4D07ADAC-7242-194F-BAF5-6DFDF0241083}" destId="{3BAC6342-A94D-C046-B5E9-F66C2D88D346}" srcOrd="0" destOrd="0" presId="urn:microsoft.com/office/officeart/2005/8/layout/default"/>
    <dgm:cxn modelId="{66B82A4B-948F-444C-B04C-82F8833EDD1C}" type="presOf" srcId="{CE48901E-37AD-B54D-8EA7-995B6F11DDE9}" destId="{21B3DB15-F0E9-8D45-8F75-59B0E44A4545}" srcOrd="0" destOrd="0" presId="urn:microsoft.com/office/officeart/2005/8/layout/default"/>
    <dgm:cxn modelId="{D1024283-78A7-7543-A6E0-B0D77957C5F5}" type="presOf" srcId="{B992CB83-C7B0-0541-AF3A-EB888F60FEFA}" destId="{F2E858B9-C8F2-2246-8E7E-467707F3CD18}" srcOrd="0" destOrd="0" presId="urn:microsoft.com/office/officeart/2005/8/layout/default"/>
    <dgm:cxn modelId="{469732AB-79A5-2649-BDA1-077FC7F78093}" srcId="{CE48901E-37AD-B54D-8EA7-995B6F11DDE9}" destId="{13645D4D-841F-8D42-A133-47B8A8EE3A1B}" srcOrd="2" destOrd="0" parTransId="{DC6B2026-6C9A-5F42-93EE-93D12E6885C2}" sibTransId="{AF4219E2-5A8C-A849-B0C6-E4A000D50A5C}"/>
    <dgm:cxn modelId="{DAF9A9DA-C66C-0D4B-95E4-80C4C46F1EC6}" srcId="{CE48901E-37AD-B54D-8EA7-995B6F11DDE9}" destId="{B992CB83-C7B0-0541-AF3A-EB888F60FEFA}" srcOrd="1" destOrd="0" parTransId="{759005E1-4F3E-594E-AD15-14C445868FE5}" sibTransId="{DCE63E82-0FE8-AC48-864C-CE880C71C32E}"/>
    <dgm:cxn modelId="{627AC6DF-EA26-2045-8724-33B7F320ADD2}" type="presOf" srcId="{13645D4D-841F-8D42-A133-47B8A8EE3A1B}" destId="{E3A63B64-1D5C-8B4F-A46A-87047E6AB4DA}" srcOrd="0" destOrd="0" presId="urn:microsoft.com/office/officeart/2005/8/layout/default"/>
    <dgm:cxn modelId="{5F6FAA4A-96C5-574E-B81C-6F52A42E03D8}" type="presParOf" srcId="{21B3DB15-F0E9-8D45-8F75-59B0E44A4545}" destId="{3BAC6342-A94D-C046-B5E9-F66C2D88D346}" srcOrd="0" destOrd="0" presId="urn:microsoft.com/office/officeart/2005/8/layout/default"/>
    <dgm:cxn modelId="{0EBA299A-925E-7047-99A3-9A1C1A8404BD}" type="presParOf" srcId="{21B3DB15-F0E9-8D45-8F75-59B0E44A4545}" destId="{EF691F9E-79E0-684A-AE85-8D3F7E577AAA}" srcOrd="1" destOrd="0" presId="urn:microsoft.com/office/officeart/2005/8/layout/default"/>
    <dgm:cxn modelId="{187E6C7F-B9F0-8F45-8D8A-669FC188BBB1}" type="presParOf" srcId="{21B3DB15-F0E9-8D45-8F75-59B0E44A4545}" destId="{F2E858B9-C8F2-2246-8E7E-467707F3CD18}" srcOrd="2" destOrd="0" presId="urn:microsoft.com/office/officeart/2005/8/layout/default"/>
    <dgm:cxn modelId="{71999A73-0B3F-2A48-AEFE-C15E0DD9DDD7}" type="presParOf" srcId="{21B3DB15-F0E9-8D45-8F75-59B0E44A4545}" destId="{6AB6178A-8FA5-5F4C-AA3F-C14548BA4F5B}" srcOrd="3" destOrd="0" presId="urn:microsoft.com/office/officeart/2005/8/layout/default"/>
    <dgm:cxn modelId="{AEF89917-0E5C-9A45-BDC4-0BAB036F6A6B}" type="presParOf" srcId="{21B3DB15-F0E9-8D45-8F75-59B0E44A4545}" destId="{E3A63B64-1D5C-8B4F-A46A-87047E6AB4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B3E39-55DC-DC40-944C-4A2499E9FD17}" type="doc">
      <dgm:prSet loTypeId="urn:microsoft.com/office/officeart/2005/8/layout/orgChart1" loCatId="" qsTypeId="urn:microsoft.com/office/officeart/2005/8/quickstyle/simple4" qsCatId="simple" csTypeId="urn:microsoft.com/office/officeart/2005/8/colors/accent5_3" csCatId="accent5" phldr="1"/>
      <dgm:spPr/>
      <dgm:t>
        <a:bodyPr/>
        <a:lstStyle/>
        <a:p>
          <a:endParaRPr lang="en-US"/>
        </a:p>
      </dgm:t>
    </dgm:pt>
    <dgm:pt modelId="{76E09E69-434F-5E4F-B5E2-A9A048BC5A65}">
      <dgm:prSet phldrT="[Text]" custT="1"/>
      <dgm:spPr/>
      <dgm:t>
        <a:bodyPr/>
        <a:lstStyle/>
        <a:p>
          <a:r>
            <a:rPr lang="en-US" sz="1400" b="1" dirty="0">
              <a:solidFill>
                <a:schemeClr val="bg1"/>
              </a:solidFill>
            </a:rPr>
            <a:t>Repeat VL after 6 months</a:t>
          </a:r>
        </a:p>
      </dgm:t>
    </dgm:pt>
    <dgm:pt modelId="{62CBEABB-9085-2F4A-8896-850975337F6E}" type="parTrans" cxnId="{3572DCE8-CAD5-A54C-B40E-AAAF262AC6EB}">
      <dgm:prSet/>
      <dgm:spPr/>
      <dgm:t>
        <a:bodyPr/>
        <a:lstStyle/>
        <a:p>
          <a:endParaRPr lang="en-US" b="0"/>
        </a:p>
      </dgm:t>
    </dgm:pt>
    <dgm:pt modelId="{D1EB32D5-4559-F040-910A-90CF3EA7025B}" type="sibTrans" cxnId="{3572DCE8-CAD5-A54C-B40E-AAAF262AC6EB}">
      <dgm:prSet/>
      <dgm:spPr/>
      <dgm:t>
        <a:bodyPr/>
        <a:lstStyle/>
        <a:p>
          <a:endParaRPr lang="en-US" b="0"/>
        </a:p>
      </dgm:t>
    </dgm:pt>
    <dgm:pt modelId="{6FFB7057-C045-DF42-BECD-5E4F9634B732}">
      <dgm:prSet custT="1"/>
      <dgm:spPr>
        <a:gradFill rotWithShape="0">
          <a:gsLst>
            <a:gs pos="100000">
              <a:schemeClr val="accent2"/>
            </a:gs>
            <a:gs pos="100000">
              <a:schemeClr val="accent5">
                <a:tint val="80000"/>
                <a:hueOff val="0"/>
                <a:satOff val="0"/>
                <a:lumOff val="0"/>
                <a:alphaOff val="0"/>
                <a:satMod val="110000"/>
                <a:lumMod val="100000"/>
                <a:shade val="100000"/>
              </a:schemeClr>
            </a:gs>
            <a:gs pos="100000">
              <a:schemeClr val="accent5">
                <a:tint val="80000"/>
                <a:hueOff val="0"/>
                <a:satOff val="0"/>
                <a:lumOff val="0"/>
                <a:alphaOff val="0"/>
                <a:lumMod val="99000"/>
                <a:satMod val="120000"/>
                <a:shade val="78000"/>
              </a:schemeClr>
            </a:gs>
          </a:gsLst>
        </a:gradFill>
      </dgm:spPr>
      <dgm:t>
        <a:bodyPr/>
        <a:lstStyle/>
        <a:p>
          <a:r>
            <a:rPr lang="en-US" sz="1400" b="1" dirty="0">
              <a:solidFill>
                <a:schemeClr val="bg1"/>
              </a:solidFill>
            </a:rPr>
            <a:t>VL &gt; 1000 copies/mL</a:t>
          </a:r>
        </a:p>
      </dgm:t>
    </dgm:pt>
    <dgm:pt modelId="{2D049D02-0962-9642-99FF-D21FFBE17F16}" type="parTrans" cxnId="{885ADF25-F094-1A45-B249-1A10B7E0AB58}">
      <dgm:prSet/>
      <dgm:spPr/>
      <dgm:t>
        <a:bodyPr/>
        <a:lstStyle/>
        <a:p>
          <a:endParaRPr lang="en-US" b="0"/>
        </a:p>
      </dgm:t>
    </dgm:pt>
    <dgm:pt modelId="{7B17F79C-6C2E-C14B-B3EA-A59FD31C6D4A}" type="sibTrans" cxnId="{885ADF25-F094-1A45-B249-1A10B7E0AB58}">
      <dgm:prSet/>
      <dgm:spPr/>
      <dgm:t>
        <a:bodyPr/>
        <a:lstStyle/>
        <a:p>
          <a:endParaRPr lang="en-US" b="0"/>
        </a:p>
      </dgm:t>
    </dgm:pt>
    <dgm:pt modelId="{642D406D-F3CF-5443-B95C-BABDB56A7DD0}">
      <dgm:prSet custT="1"/>
      <dgm:spPr>
        <a:gradFill rotWithShape="0">
          <a:gsLst>
            <a:gs pos="100000">
              <a:schemeClr val="accent2"/>
            </a:gs>
            <a:gs pos="100000">
              <a:schemeClr val="accent5">
                <a:tint val="70000"/>
                <a:hueOff val="0"/>
                <a:satOff val="0"/>
                <a:lumOff val="0"/>
                <a:alphaOff val="0"/>
                <a:satMod val="110000"/>
                <a:lumMod val="100000"/>
                <a:shade val="100000"/>
              </a:schemeClr>
            </a:gs>
            <a:gs pos="100000">
              <a:srgbClr val="0070C0"/>
            </a:gs>
          </a:gsLst>
        </a:gradFill>
      </dgm:spPr>
      <dgm:t>
        <a:bodyPr/>
        <a:lstStyle/>
        <a:p>
          <a:r>
            <a:rPr lang="en-US" sz="1400" b="1" dirty="0">
              <a:solidFill>
                <a:schemeClr val="bg1"/>
              </a:solidFill>
            </a:rPr>
            <a:t>Specialist</a:t>
          </a:r>
          <a:r>
            <a:rPr lang="en-US" sz="1400" b="1" baseline="0" dirty="0">
              <a:solidFill>
                <a:schemeClr val="bg1"/>
              </a:solidFill>
            </a:rPr>
            <a:t> referral</a:t>
          </a:r>
          <a:endParaRPr lang="en-US" sz="1400" b="1" dirty="0">
            <a:solidFill>
              <a:schemeClr val="bg1"/>
            </a:solidFill>
          </a:endParaRPr>
        </a:p>
      </dgm:t>
    </dgm:pt>
    <dgm:pt modelId="{ABE73CC6-7457-DC45-9FFC-529149ADF6B3}" type="parTrans" cxnId="{21B3C3BE-9568-7E40-847B-E678E24E810F}">
      <dgm:prSet/>
      <dgm:spPr/>
      <dgm:t>
        <a:bodyPr/>
        <a:lstStyle/>
        <a:p>
          <a:endParaRPr lang="en-US" b="0"/>
        </a:p>
      </dgm:t>
    </dgm:pt>
    <dgm:pt modelId="{B80E5A04-F6D9-B547-8135-8CFF17FA4075}" type="sibTrans" cxnId="{21B3C3BE-9568-7E40-847B-E678E24E810F}">
      <dgm:prSet/>
      <dgm:spPr/>
      <dgm:t>
        <a:bodyPr/>
        <a:lstStyle/>
        <a:p>
          <a:endParaRPr lang="en-US" b="0"/>
        </a:p>
      </dgm:t>
    </dgm:pt>
    <dgm:pt modelId="{B699B60A-0193-994C-BF98-57482946C355}">
      <dgm:prSet custT="1"/>
      <dgm:spPr>
        <a:gradFill rotWithShape="0">
          <a:gsLst>
            <a:gs pos="100000">
              <a:schemeClr val="accent2"/>
            </a:gs>
            <a:gs pos="100000">
              <a:schemeClr val="accent5">
                <a:tint val="70000"/>
                <a:hueOff val="0"/>
                <a:satOff val="0"/>
                <a:lumOff val="0"/>
                <a:alphaOff val="0"/>
                <a:satMod val="110000"/>
                <a:lumMod val="100000"/>
                <a:shade val="100000"/>
              </a:schemeClr>
            </a:gs>
            <a:gs pos="100000">
              <a:srgbClr val="0070C0"/>
            </a:gs>
          </a:gsLst>
        </a:gradFill>
      </dgm:spPr>
      <dgm:t>
        <a:bodyPr/>
        <a:lstStyle/>
        <a:p>
          <a:r>
            <a:rPr lang="en-US" sz="1400" b="1" dirty="0">
              <a:solidFill>
                <a:schemeClr val="bg1"/>
              </a:solidFill>
            </a:rPr>
            <a:t>GENOTYPE</a:t>
          </a:r>
        </a:p>
      </dgm:t>
    </dgm:pt>
    <dgm:pt modelId="{45FC072E-6F82-F54F-A451-78640ED4B031}" type="parTrans" cxnId="{FB7A4695-D84F-0F49-9500-FAF4EFA473D1}">
      <dgm:prSet/>
      <dgm:spPr/>
      <dgm:t>
        <a:bodyPr/>
        <a:lstStyle/>
        <a:p>
          <a:endParaRPr lang="en-US" b="0"/>
        </a:p>
      </dgm:t>
    </dgm:pt>
    <dgm:pt modelId="{DA8EA8CA-528C-CE42-BE1E-74D315071E30}" type="sibTrans" cxnId="{FB7A4695-D84F-0F49-9500-FAF4EFA473D1}">
      <dgm:prSet/>
      <dgm:spPr/>
      <dgm:t>
        <a:bodyPr/>
        <a:lstStyle/>
        <a:p>
          <a:endParaRPr lang="en-US" b="0"/>
        </a:p>
      </dgm:t>
    </dgm:pt>
    <dgm:pt modelId="{818CC063-1619-7846-90C7-07CB0A97C7B7}">
      <dgm:prSet custT="1"/>
      <dgm:spPr>
        <a:gradFill rotWithShape="0">
          <a:gsLst>
            <a:gs pos="100000">
              <a:schemeClr val="accent2"/>
            </a:gs>
            <a:gs pos="100000">
              <a:schemeClr val="accent5">
                <a:tint val="70000"/>
                <a:hueOff val="0"/>
                <a:satOff val="0"/>
                <a:lumOff val="0"/>
                <a:alphaOff val="0"/>
                <a:satMod val="110000"/>
                <a:lumMod val="100000"/>
                <a:shade val="100000"/>
              </a:schemeClr>
            </a:gs>
            <a:gs pos="100000">
              <a:srgbClr val="0070C0"/>
            </a:gs>
          </a:gsLst>
        </a:gradFill>
      </dgm:spPr>
      <dgm:t>
        <a:bodyPr/>
        <a:lstStyle/>
        <a:p>
          <a:r>
            <a:rPr lang="en-US" sz="1400" b="1" dirty="0">
              <a:solidFill>
                <a:schemeClr val="bg1"/>
              </a:solidFill>
            </a:rPr>
            <a:t>Specialist decision further management</a:t>
          </a:r>
        </a:p>
      </dgm:t>
    </dgm:pt>
    <dgm:pt modelId="{483221F1-BD1C-5D49-B376-BBD30BC8A50A}" type="parTrans" cxnId="{FA5866B8-B2F2-2644-BC6E-13BC1CF93E33}">
      <dgm:prSet/>
      <dgm:spPr>
        <a:ln>
          <a:noFill/>
        </a:ln>
      </dgm:spPr>
      <dgm:t>
        <a:bodyPr/>
        <a:lstStyle/>
        <a:p>
          <a:endParaRPr lang="en-US" b="0"/>
        </a:p>
      </dgm:t>
    </dgm:pt>
    <dgm:pt modelId="{0694B2D0-6DF1-244F-AA6A-E31616786702}" type="sibTrans" cxnId="{FA5866B8-B2F2-2644-BC6E-13BC1CF93E33}">
      <dgm:prSet/>
      <dgm:spPr/>
      <dgm:t>
        <a:bodyPr/>
        <a:lstStyle/>
        <a:p>
          <a:endParaRPr lang="en-US" b="0"/>
        </a:p>
      </dgm:t>
    </dgm:pt>
    <dgm:pt modelId="{6695582B-BBAC-3344-B4AC-91C8C0C16B14}">
      <dgm:prSet custT="1"/>
      <dgm:spPr/>
      <dgm:t>
        <a:bodyPr/>
        <a:lstStyle/>
        <a:p>
          <a:r>
            <a:rPr lang="en-US" sz="1400" b="1" dirty="0">
              <a:solidFill>
                <a:schemeClr val="bg1"/>
              </a:solidFill>
            </a:rPr>
            <a:t>VL &gt;1000 copies/mL on PI-based ART &gt; 1 year</a:t>
          </a:r>
        </a:p>
      </dgm:t>
    </dgm:pt>
    <dgm:pt modelId="{F1646396-AB98-604C-ABA2-B0E9C80219C3}" type="parTrans" cxnId="{42B20EC7-F632-3940-9536-8EB3F8B4E5FD}">
      <dgm:prSet/>
      <dgm:spPr/>
      <dgm:t>
        <a:bodyPr/>
        <a:lstStyle/>
        <a:p>
          <a:endParaRPr lang="en-US" b="0"/>
        </a:p>
      </dgm:t>
    </dgm:pt>
    <dgm:pt modelId="{3948864A-5998-4240-B232-5A3364DBE12C}" type="sibTrans" cxnId="{42B20EC7-F632-3940-9536-8EB3F8B4E5FD}">
      <dgm:prSet/>
      <dgm:spPr/>
      <dgm:t>
        <a:bodyPr/>
        <a:lstStyle/>
        <a:p>
          <a:endParaRPr lang="en-US" b="0"/>
        </a:p>
      </dgm:t>
    </dgm:pt>
    <dgm:pt modelId="{580BCC1E-48FA-CC42-B16B-5FAD216F3080}" type="asst">
      <dgm:prSet custT="1"/>
      <dgm:spPr/>
      <dgm:t>
        <a:bodyPr/>
        <a:lstStyle/>
        <a:p>
          <a:r>
            <a:rPr lang="en-US" sz="1400" b="1" dirty="0">
              <a:solidFill>
                <a:schemeClr val="bg1"/>
              </a:solidFill>
            </a:rPr>
            <a:t>Adherence; compliance; tolerability; drug interactions; psychological issues</a:t>
          </a:r>
        </a:p>
      </dgm:t>
    </dgm:pt>
    <dgm:pt modelId="{1BF97450-5748-1E40-AED4-7EFD92AFCE3A}" type="parTrans" cxnId="{82E7AFD6-5A00-4A49-9AED-F8FC31AFD2B2}">
      <dgm:prSet/>
      <dgm:spPr/>
      <dgm:t>
        <a:bodyPr/>
        <a:lstStyle/>
        <a:p>
          <a:endParaRPr lang="en-US" b="0"/>
        </a:p>
      </dgm:t>
    </dgm:pt>
    <dgm:pt modelId="{39BA09ED-579B-1A40-AAFB-72869B490091}" type="sibTrans" cxnId="{82E7AFD6-5A00-4A49-9AED-F8FC31AFD2B2}">
      <dgm:prSet/>
      <dgm:spPr/>
      <dgm:t>
        <a:bodyPr/>
        <a:lstStyle/>
        <a:p>
          <a:endParaRPr lang="en-US" b="0"/>
        </a:p>
      </dgm:t>
    </dgm:pt>
    <dgm:pt modelId="{7DAB1786-A111-5845-9E8D-E4FF8D3B5F73}">
      <dgm:prSet phldrT="[Text]" custT="1"/>
      <dgm:spPr>
        <a:gradFill rotWithShape="0">
          <a:gsLst>
            <a:gs pos="0">
              <a:schemeClr val="accent5">
                <a:tint val="80000"/>
                <a:hueOff val="0"/>
                <a:satOff val="0"/>
                <a:lumOff val="0"/>
                <a:alphaOff val="0"/>
                <a:satMod val="103000"/>
                <a:lumMod val="102000"/>
                <a:tint val="94000"/>
              </a:schemeClr>
            </a:gs>
            <a:gs pos="0">
              <a:schemeClr val="accent6"/>
            </a:gs>
          </a:gsLst>
        </a:gradFill>
      </dgm:spPr>
      <dgm:t>
        <a:bodyPr/>
        <a:lstStyle/>
        <a:p>
          <a:r>
            <a:rPr lang="en-US" sz="1400" b="0" dirty="0">
              <a:solidFill>
                <a:schemeClr val="tx1"/>
              </a:solidFill>
            </a:rPr>
            <a:t>VL ≤ 1000     copies/mL</a:t>
          </a:r>
        </a:p>
      </dgm:t>
    </dgm:pt>
    <dgm:pt modelId="{F7F9CF7F-A259-2545-9FBF-9B5CB2DFB1E6}" type="parTrans" cxnId="{BA7485A2-CD37-304B-AAA3-82FDDFD0B615}">
      <dgm:prSet/>
      <dgm:spPr/>
      <dgm:t>
        <a:bodyPr/>
        <a:lstStyle/>
        <a:p>
          <a:endParaRPr lang="en-US" b="0"/>
        </a:p>
      </dgm:t>
    </dgm:pt>
    <dgm:pt modelId="{35F31849-1B7C-2C48-B605-926148EDCBE8}" type="sibTrans" cxnId="{BA7485A2-CD37-304B-AAA3-82FDDFD0B615}">
      <dgm:prSet/>
      <dgm:spPr/>
      <dgm:t>
        <a:bodyPr/>
        <a:lstStyle/>
        <a:p>
          <a:endParaRPr lang="en-US" b="0"/>
        </a:p>
      </dgm:t>
    </dgm:pt>
    <dgm:pt modelId="{51A13993-75B7-4640-BB21-ACB4C162F201}">
      <dgm:prSet phldrT="[Text]" custT="1"/>
      <dgm:spPr>
        <a:gradFill rotWithShape="0">
          <a:gsLst>
            <a:gs pos="100000">
              <a:schemeClr val="accent6"/>
            </a:gs>
            <a:gs pos="100000">
              <a:schemeClr val="accent1">
                <a:lumMod val="60000"/>
                <a:lumOff val="40000"/>
              </a:schemeClr>
            </a:gs>
          </a:gsLst>
        </a:gradFill>
      </dgm:spPr>
      <dgm:t>
        <a:bodyPr/>
        <a:lstStyle/>
        <a:p>
          <a:r>
            <a:rPr lang="en-US" sz="1400" b="0" dirty="0">
              <a:solidFill>
                <a:schemeClr val="tx1"/>
              </a:solidFill>
            </a:rPr>
            <a:t>Continue  second-line</a:t>
          </a:r>
        </a:p>
      </dgm:t>
    </dgm:pt>
    <dgm:pt modelId="{90556C94-9D24-2245-B58B-64456CBDD25B}" type="sibTrans" cxnId="{78F4025D-004A-254A-AC89-F6F63D5038CF}">
      <dgm:prSet/>
      <dgm:spPr/>
      <dgm:t>
        <a:bodyPr/>
        <a:lstStyle/>
        <a:p>
          <a:endParaRPr lang="en-US" b="0"/>
        </a:p>
      </dgm:t>
    </dgm:pt>
    <dgm:pt modelId="{0A9B204A-A9B6-4640-8B26-AE2FF057FA6B}" type="parTrans" cxnId="{78F4025D-004A-254A-AC89-F6F63D5038CF}">
      <dgm:prSet/>
      <dgm:spPr>
        <a:ln>
          <a:noFill/>
        </a:ln>
      </dgm:spPr>
      <dgm:t>
        <a:bodyPr/>
        <a:lstStyle/>
        <a:p>
          <a:endParaRPr lang="en-US" b="0"/>
        </a:p>
      </dgm:t>
    </dgm:pt>
    <dgm:pt modelId="{98A917C1-5AFE-214B-B776-B69574919A70}" type="pres">
      <dgm:prSet presAssocID="{6D9B3E39-55DC-DC40-944C-4A2499E9FD17}" presName="hierChild1" presStyleCnt="0">
        <dgm:presLayoutVars>
          <dgm:orgChart val="1"/>
          <dgm:chPref val="1"/>
          <dgm:dir/>
          <dgm:animOne val="branch"/>
          <dgm:animLvl val="lvl"/>
          <dgm:resizeHandles/>
        </dgm:presLayoutVars>
      </dgm:prSet>
      <dgm:spPr/>
    </dgm:pt>
    <dgm:pt modelId="{7860067B-BAFE-5042-AF4D-F19BAC431B85}" type="pres">
      <dgm:prSet presAssocID="{6695582B-BBAC-3344-B4AC-91C8C0C16B14}" presName="hierRoot1" presStyleCnt="0">
        <dgm:presLayoutVars>
          <dgm:hierBranch val="init"/>
        </dgm:presLayoutVars>
      </dgm:prSet>
      <dgm:spPr/>
    </dgm:pt>
    <dgm:pt modelId="{6EC5F459-05C4-A54F-8DE9-12FC73088492}" type="pres">
      <dgm:prSet presAssocID="{6695582B-BBAC-3344-B4AC-91C8C0C16B14}" presName="rootComposite1" presStyleCnt="0"/>
      <dgm:spPr/>
    </dgm:pt>
    <dgm:pt modelId="{D64E369F-D6A6-B24A-A9F9-864DFACDFF77}" type="pres">
      <dgm:prSet presAssocID="{6695582B-BBAC-3344-B4AC-91C8C0C16B14}" presName="rootText1" presStyleLbl="node0" presStyleIdx="0" presStyleCnt="1" custScaleX="220732">
        <dgm:presLayoutVars>
          <dgm:chPref val="3"/>
        </dgm:presLayoutVars>
      </dgm:prSet>
      <dgm:spPr/>
    </dgm:pt>
    <dgm:pt modelId="{A87FE4FB-8A35-114A-8300-3153FA46C7E6}" type="pres">
      <dgm:prSet presAssocID="{6695582B-BBAC-3344-B4AC-91C8C0C16B14}" presName="rootConnector1" presStyleLbl="node1" presStyleIdx="0" presStyleCnt="0"/>
      <dgm:spPr/>
    </dgm:pt>
    <dgm:pt modelId="{3A287F17-78A2-304B-952E-49DBAB4DCD42}" type="pres">
      <dgm:prSet presAssocID="{6695582B-BBAC-3344-B4AC-91C8C0C16B14}" presName="hierChild2" presStyleCnt="0"/>
      <dgm:spPr/>
    </dgm:pt>
    <dgm:pt modelId="{9DE7E6B5-89CA-8845-8BEE-0E851E8FF83D}" type="pres">
      <dgm:prSet presAssocID="{62CBEABB-9085-2F4A-8896-850975337F6E}" presName="Name37" presStyleLbl="parChTrans1D2" presStyleIdx="0" presStyleCnt="2"/>
      <dgm:spPr/>
    </dgm:pt>
    <dgm:pt modelId="{724EBF9B-68C2-C749-AF55-9DFA6F94C944}" type="pres">
      <dgm:prSet presAssocID="{76E09E69-434F-5E4F-B5E2-A9A048BC5A65}" presName="hierRoot2" presStyleCnt="0">
        <dgm:presLayoutVars>
          <dgm:hierBranch val="init"/>
        </dgm:presLayoutVars>
      </dgm:prSet>
      <dgm:spPr/>
    </dgm:pt>
    <dgm:pt modelId="{0C02BBEC-79B9-C944-B33D-285E67E0F95F}" type="pres">
      <dgm:prSet presAssocID="{76E09E69-434F-5E4F-B5E2-A9A048BC5A65}" presName="rootComposite" presStyleCnt="0"/>
      <dgm:spPr/>
    </dgm:pt>
    <dgm:pt modelId="{2EE2DC55-7D68-BB45-BBA7-57B1EB56FFB8}" type="pres">
      <dgm:prSet presAssocID="{76E09E69-434F-5E4F-B5E2-A9A048BC5A65}" presName="rootText" presStyleLbl="node2" presStyleIdx="0" presStyleCnt="1" custScaleX="181158">
        <dgm:presLayoutVars>
          <dgm:chPref val="3"/>
        </dgm:presLayoutVars>
      </dgm:prSet>
      <dgm:spPr/>
    </dgm:pt>
    <dgm:pt modelId="{69CCD727-585D-514C-89D5-B786E581B863}" type="pres">
      <dgm:prSet presAssocID="{76E09E69-434F-5E4F-B5E2-A9A048BC5A65}" presName="rootConnector" presStyleLbl="node2" presStyleIdx="0" presStyleCnt="1"/>
      <dgm:spPr/>
    </dgm:pt>
    <dgm:pt modelId="{6B252083-6B62-A040-A656-1139C8921777}" type="pres">
      <dgm:prSet presAssocID="{76E09E69-434F-5E4F-B5E2-A9A048BC5A65}" presName="hierChild4" presStyleCnt="0"/>
      <dgm:spPr/>
    </dgm:pt>
    <dgm:pt modelId="{B15FC914-0D43-E248-A7B3-4E21829DFA53}" type="pres">
      <dgm:prSet presAssocID="{F7F9CF7F-A259-2545-9FBF-9B5CB2DFB1E6}" presName="Name37" presStyleLbl="parChTrans1D3" presStyleIdx="0" presStyleCnt="2"/>
      <dgm:spPr/>
    </dgm:pt>
    <dgm:pt modelId="{F7C0CE76-0A6B-584B-BF5C-D79E53DDAF8A}" type="pres">
      <dgm:prSet presAssocID="{7DAB1786-A111-5845-9E8D-E4FF8D3B5F73}" presName="hierRoot2" presStyleCnt="0">
        <dgm:presLayoutVars>
          <dgm:hierBranch val="init"/>
        </dgm:presLayoutVars>
      </dgm:prSet>
      <dgm:spPr/>
    </dgm:pt>
    <dgm:pt modelId="{F6858167-ED1D-884F-82E4-02AE41DCCFAC}" type="pres">
      <dgm:prSet presAssocID="{7DAB1786-A111-5845-9E8D-E4FF8D3B5F73}" presName="rootComposite" presStyleCnt="0"/>
      <dgm:spPr/>
    </dgm:pt>
    <dgm:pt modelId="{CCF7932E-B99F-3640-8EA6-5D43812FC51E}" type="pres">
      <dgm:prSet presAssocID="{7DAB1786-A111-5845-9E8D-E4FF8D3B5F73}" presName="rootText" presStyleLbl="node3" presStyleIdx="0" presStyleCnt="2" custScaleX="146944" custLinFactNeighborX="-22440">
        <dgm:presLayoutVars>
          <dgm:chPref val="3"/>
        </dgm:presLayoutVars>
      </dgm:prSet>
      <dgm:spPr/>
    </dgm:pt>
    <dgm:pt modelId="{9EC09327-ED6C-D24F-A228-1D0161B0CF63}" type="pres">
      <dgm:prSet presAssocID="{7DAB1786-A111-5845-9E8D-E4FF8D3B5F73}" presName="rootConnector" presStyleLbl="node3" presStyleIdx="0" presStyleCnt="2"/>
      <dgm:spPr/>
    </dgm:pt>
    <dgm:pt modelId="{33CEE64C-6620-2441-909C-F954F8E0296D}" type="pres">
      <dgm:prSet presAssocID="{7DAB1786-A111-5845-9E8D-E4FF8D3B5F73}" presName="hierChild4" presStyleCnt="0"/>
      <dgm:spPr/>
    </dgm:pt>
    <dgm:pt modelId="{1C999380-3C6D-BF4B-B3B1-8B21584DB135}" type="pres">
      <dgm:prSet presAssocID="{0A9B204A-A9B6-4640-8B26-AE2FF057FA6B}" presName="Name37" presStyleLbl="parChTrans1D4" presStyleIdx="0" presStyleCnt="4"/>
      <dgm:spPr/>
    </dgm:pt>
    <dgm:pt modelId="{705806CD-BBEE-524C-9D82-3CF74C430CA8}" type="pres">
      <dgm:prSet presAssocID="{51A13993-75B7-4640-BB21-ACB4C162F201}" presName="hierRoot2" presStyleCnt="0">
        <dgm:presLayoutVars>
          <dgm:hierBranch val="init"/>
        </dgm:presLayoutVars>
      </dgm:prSet>
      <dgm:spPr/>
    </dgm:pt>
    <dgm:pt modelId="{46263B24-0F93-744D-8C0D-39C6642F62F3}" type="pres">
      <dgm:prSet presAssocID="{51A13993-75B7-4640-BB21-ACB4C162F201}" presName="rootComposite" presStyleCnt="0"/>
      <dgm:spPr/>
    </dgm:pt>
    <dgm:pt modelId="{6D697220-5D09-084D-940E-511E283E37F2}" type="pres">
      <dgm:prSet presAssocID="{51A13993-75B7-4640-BB21-ACB4C162F201}" presName="rootText" presStyleLbl="node4" presStyleIdx="0" presStyleCnt="4" custScaleX="141198" custLinFactNeighborX="-55415">
        <dgm:presLayoutVars>
          <dgm:chPref val="3"/>
        </dgm:presLayoutVars>
      </dgm:prSet>
      <dgm:spPr/>
    </dgm:pt>
    <dgm:pt modelId="{1914892A-D272-5940-9468-442D80FF47BB}" type="pres">
      <dgm:prSet presAssocID="{51A13993-75B7-4640-BB21-ACB4C162F201}" presName="rootConnector" presStyleLbl="node4" presStyleIdx="0" presStyleCnt="4"/>
      <dgm:spPr/>
    </dgm:pt>
    <dgm:pt modelId="{C7CE3B9A-B4D8-BB44-97DD-8C885B2AA828}" type="pres">
      <dgm:prSet presAssocID="{51A13993-75B7-4640-BB21-ACB4C162F201}" presName="hierChild4" presStyleCnt="0"/>
      <dgm:spPr/>
    </dgm:pt>
    <dgm:pt modelId="{E6387FD4-E5A9-D046-98DB-4B2A9319F965}" type="pres">
      <dgm:prSet presAssocID="{51A13993-75B7-4640-BB21-ACB4C162F201}" presName="hierChild5" presStyleCnt="0"/>
      <dgm:spPr/>
    </dgm:pt>
    <dgm:pt modelId="{2DF530E0-F077-CE4A-8262-DF8C986AEC39}" type="pres">
      <dgm:prSet presAssocID="{7DAB1786-A111-5845-9E8D-E4FF8D3B5F73}" presName="hierChild5" presStyleCnt="0"/>
      <dgm:spPr/>
    </dgm:pt>
    <dgm:pt modelId="{9A209747-0FFF-2E45-80D1-54E9BD7C5F85}" type="pres">
      <dgm:prSet presAssocID="{2D049D02-0962-9642-99FF-D21FFBE17F16}" presName="Name37" presStyleLbl="parChTrans1D3" presStyleIdx="1" presStyleCnt="2"/>
      <dgm:spPr/>
    </dgm:pt>
    <dgm:pt modelId="{7AB943D4-5E93-C147-8668-15E53BB4DC49}" type="pres">
      <dgm:prSet presAssocID="{6FFB7057-C045-DF42-BECD-5E4F9634B732}" presName="hierRoot2" presStyleCnt="0">
        <dgm:presLayoutVars>
          <dgm:hierBranch val="init"/>
        </dgm:presLayoutVars>
      </dgm:prSet>
      <dgm:spPr/>
    </dgm:pt>
    <dgm:pt modelId="{60B6FD47-CE50-2E4D-9B59-D44794DB6E7C}" type="pres">
      <dgm:prSet presAssocID="{6FFB7057-C045-DF42-BECD-5E4F9634B732}" presName="rootComposite" presStyleCnt="0"/>
      <dgm:spPr/>
    </dgm:pt>
    <dgm:pt modelId="{A3A14A1A-2BB1-E746-A861-647CCC59C0CA}" type="pres">
      <dgm:prSet presAssocID="{6FFB7057-C045-DF42-BECD-5E4F9634B732}" presName="rootText" presStyleLbl="node3" presStyleIdx="1" presStyleCnt="2" custScaleX="130060">
        <dgm:presLayoutVars>
          <dgm:chPref val="3"/>
        </dgm:presLayoutVars>
      </dgm:prSet>
      <dgm:spPr/>
    </dgm:pt>
    <dgm:pt modelId="{D9767157-10BF-6641-9C5A-2042AA13EAAF}" type="pres">
      <dgm:prSet presAssocID="{6FFB7057-C045-DF42-BECD-5E4F9634B732}" presName="rootConnector" presStyleLbl="node3" presStyleIdx="1" presStyleCnt="2"/>
      <dgm:spPr/>
    </dgm:pt>
    <dgm:pt modelId="{B2AABAA8-4F65-F848-A216-09741C93539A}" type="pres">
      <dgm:prSet presAssocID="{6FFB7057-C045-DF42-BECD-5E4F9634B732}" presName="hierChild4" presStyleCnt="0"/>
      <dgm:spPr/>
    </dgm:pt>
    <dgm:pt modelId="{1FE9760B-44DC-D140-833B-31186D73C969}" type="pres">
      <dgm:prSet presAssocID="{ABE73CC6-7457-DC45-9FFC-529149ADF6B3}" presName="Name37" presStyleLbl="parChTrans1D4" presStyleIdx="1" presStyleCnt="4"/>
      <dgm:spPr/>
    </dgm:pt>
    <dgm:pt modelId="{00B7FC9D-CD39-3D4E-AE76-A8B314237C1F}" type="pres">
      <dgm:prSet presAssocID="{642D406D-F3CF-5443-B95C-BABDB56A7DD0}" presName="hierRoot2" presStyleCnt="0">
        <dgm:presLayoutVars>
          <dgm:hierBranch val="init"/>
        </dgm:presLayoutVars>
      </dgm:prSet>
      <dgm:spPr/>
    </dgm:pt>
    <dgm:pt modelId="{81641B74-7C19-1548-8789-41CB78F85DDD}" type="pres">
      <dgm:prSet presAssocID="{642D406D-F3CF-5443-B95C-BABDB56A7DD0}" presName="rootComposite" presStyleCnt="0"/>
      <dgm:spPr/>
    </dgm:pt>
    <dgm:pt modelId="{FD2AC698-B7EF-C549-A680-36896E49E28B}" type="pres">
      <dgm:prSet presAssocID="{642D406D-F3CF-5443-B95C-BABDB56A7DD0}" presName="rootText" presStyleLbl="node4" presStyleIdx="1" presStyleCnt="4" custScaleX="189326">
        <dgm:presLayoutVars>
          <dgm:chPref val="3"/>
        </dgm:presLayoutVars>
      </dgm:prSet>
      <dgm:spPr/>
    </dgm:pt>
    <dgm:pt modelId="{EDAEC023-7274-894C-BB67-27DAC9180900}" type="pres">
      <dgm:prSet presAssocID="{642D406D-F3CF-5443-B95C-BABDB56A7DD0}" presName="rootConnector" presStyleLbl="node4" presStyleIdx="1" presStyleCnt="4"/>
      <dgm:spPr/>
    </dgm:pt>
    <dgm:pt modelId="{F171BF87-A482-FF4E-B3A2-1AC09363C169}" type="pres">
      <dgm:prSet presAssocID="{642D406D-F3CF-5443-B95C-BABDB56A7DD0}" presName="hierChild4" presStyleCnt="0"/>
      <dgm:spPr/>
    </dgm:pt>
    <dgm:pt modelId="{406F5856-AC71-BF4F-B7D3-3BABE3456A96}" type="pres">
      <dgm:prSet presAssocID="{45FC072E-6F82-F54F-A451-78640ED4B031}" presName="Name37" presStyleLbl="parChTrans1D4" presStyleIdx="2" presStyleCnt="4"/>
      <dgm:spPr/>
    </dgm:pt>
    <dgm:pt modelId="{4762B6A1-F108-5849-AAAA-71CB91806457}" type="pres">
      <dgm:prSet presAssocID="{B699B60A-0193-994C-BF98-57482946C355}" presName="hierRoot2" presStyleCnt="0">
        <dgm:presLayoutVars>
          <dgm:hierBranch val="init"/>
        </dgm:presLayoutVars>
      </dgm:prSet>
      <dgm:spPr/>
    </dgm:pt>
    <dgm:pt modelId="{840F7976-8771-0346-88FC-8C010F6E5532}" type="pres">
      <dgm:prSet presAssocID="{B699B60A-0193-994C-BF98-57482946C355}" presName="rootComposite" presStyleCnt="0"/>
      <dgm:spPr/>
    </dgm:pt>
    <dgm:pt modelId="{53CBB998-64CF-C441-96BD-8A29A915FD80}" type="pres">
      <dgm:prSet presAssocID="{B699B60A-0193-994C-BF98-57482946C355}" presName="rootText" presStyleLbl="node4" presStyleIdx="2" presStyleCnt="4" custScaleX="187443">
        <dgm:presLayoutVars>
          <dgm:chPref val="3"/>
        </dgm:presLayoutVars>
      </dgm:prSet>
      <dgm:spPr/>
    </dgm:pt>
    <dgm:pt modelId="{A59A6D4A-384E-D44D-AF76-A2FBD32EEF77}" type="pres">
      <dgm:prSet presAssocID="{B699B60A-0193-994C-BF98-57482946C355}" presName="rootConnector" presStyleLbl="node4" presStyleIdx="2" presStyleCnt="4"/>
      <dgm:spPr/>
    </dgm:pt>
    <dgm:pt modelId="{BEF61409-EDB1-8847-8AEB-1E69E091CE87}" type="pres">
      <dgm:prSet presAssocID="{B699B60A-0193-994C-BF98-57482946C355}" presName="hierChild4" presStyleCnt="0"/>
      <dgm:spPr/>
    </dgm:pt>
    <dgm:pt modelId="{3A180199-FC75-D942-BFE8-4FCA906644FD}" type="pres">
      <dgm:prSet presAssocID="{483221F1-BD1C-5D49-B376-BBD30BC8A50A}" presName="Name37" presStyleLbl="parChTrans1D4" presStyleIdx="3" presStyleCnt="4"/>
      <dgm:spPr/>
    </dgm:pt>
    <dgm:pt modelId="{04C1AA86-0E70-2B42-8821-2C7EF60A7B55}" type="pres">
      <dgm:prSet presAssocID="{818CC063-1619-7846-90C7-07CB0A97C7B7}" presName="hierRoot2" presStyleCnt="0">
        <dgm:presLayoutVars>
          <dgm:hierBranch val="init"/>
        </dgm:presLayoutVars>
      </dgm:prSet>
      <dgm:spPr/>
    </dgm:pt>
    <dgm:pt modelId="{2EA84CC9-938E-104F-B682-9C1F29F32B48}" type="pres">
      <dgm:prSet presAssocID="{818CC063-1619-7846-90C7-07CB0A97C7B7}" presName="rootComposite" presStyleCnt="0"/>
      <dgm:spPr/>
    </dgm:pt>
    <dgm:pt modelId="{DE9B48DE-E5ED-AA4C-96CD-613AD56BB5D2}" type="pres">
      <dgm:prSet presAssocID="{818CC063-1619-7846-90C7-07CB0A97C7B7}" presName="rootText" presStyleLbl="node4" presStyleIdx="3" presStyleCnt="4" custScaleX="179988" custLinFactNeighborX="-42208">
        <dgm:presLayoutVars>
          <dgm:chPref val="3"/>
        </dgm:presLayoutVars>
      </dgm:prSet>
      <dgm:spPr/>
    </dgm:pt>
    <dgm:pt modelId="{2C1A59A0-F1E6-1240-9E3A-8086F6098325}" type="pres">
      <dgm:prSet presAssocID="{818CC063-1619-7846-90C7-07CB0A97C7B7}" presName="rootConnector" presStyleLbl="node4" presStyleIdx="3" presStyleCnt="4"/>
      <dgm:spPr/>
    </dgm:pt>
    <dgm:pt modelId="{5C43D34F-7EBE-A346-A96E-4DC9327496C2}" type="pres">
      <dgm:prSet presAssocID="{818CC063-1619-7846-90C7-07CB0A97C7B7}" presName="hierChild4" presStyleCnt="0"/>
      <dgm:spPr/>
    </dgm:pt>
    <dgm:pt modelId="{34594A32-337B-7F49-96CC-4B27977A51E8}" type="pres">
      <dgm:prSet presAssocID="{818CC063-1619-7846-90C7-07CB0A97C7B7}" presName="hierChild5" presStyleCnt="0"/>
      <dgm:spPr/>
    </dgm:pt>
    <dgm:pt modelId="{8CFC8A79-A37D-3143-A5CC-B5FDF4A6C087}" type="pres">
      <dgm:prSet presAssocID="{B699B60A-0193-994C-BF98-57482946C355}" presName="hierChild5" presStyleCnt="0"/>
      <dgm:spPr/>
    </dgm:pt>
    <dgm:pt modelId="{A55751CB-9E5E-E94E-86DB-0BB60DE1DB15}" type="pres">
      <dgm:prSet presAssocID="{642D406D-F3CF-5443-B95C-BABDB56A7DD0}" presName="hierChild5" presStyleCnt="0"/>
      <dgm:spPr/>
    </dgm:pt>
    <dgm:pt modelId="{92C6E053-8A92-D94C-94D6-8A4F6B42EAC5}" type="pres">
      <dgm:prSet presAssocID="{6FFB7057-C045-DF42-BECD-5E4F9634B732}" presName="hierChild5" presStyleCnt="0"/>
      <dgm:spPr/>
    </dgm:pt>
    <dgm:pt modelId="{D8D245AB-05FA-A648-97D9-5FD5818AF063}" type="pres">
      <dgm:prSet presAssocID="{76E09E69-434F-5E4F-B5E2-A9A048BC5A65}" presName="hierChild5" presStyleCnt="0"/>
      <dgm:spPr/>
    </dgm:pt>
    <dgm:pt modelId="{3A80B373-8456-F24A-AB45-81B7B1F8CDC7}" type="pres">
      <dgm:prSet presAssocID="{6695582B-BBAC-3344-B4AC-91C8C0C16B14}" presName="hierChild3" presStyleCnt="0"/>
      <dgm:spPr/>
    </dgm:pt>
    <dgm:pt modelId="{0F8FEABA-04EB-9C4F-8469-0847868FDE5E}" type="pres">
      <dgm:prSet presAssocID="{1BF97450-5748-1E40-AED4-7EFD92AFCE3A}" presName="Name111" presStyleLbl="parChTrans1D2" presStyleIdx="1" presStyleCnt="2"/>
      <dgm:spPr/>
    </dgm:pt>
    <dgm:pt modelId="{DB91A584-F06E-0240-A89B-F4D8FAEFECF9}" type="pres">
      <dgm:prSet presAssocID="{580BCC1E-48FA-CC42-B16B-5FAD216F3080}" presName="hierRoot3" presStyleCnt="0">
        <dgm:presLayoutVars>
          <dgm:hierBranch val="init"/>
        </dgm:presLayoutVars>
      </dgm:prSet>
      <dgm:spPr/>
    </dgm:pt>
    <dgm:pt modelId="{74B8EFF3-BF3A-A549-997D-C2355A7EA193}" type="pres">
      <dgm:prSet presAssocID="{580BCC1E-48FA-CC42-B16B-5FAD216F3080}" presName="rootComposite3" presStyleCnt="0"/>
      <dgm:spPr/>
    </dgm:pt>
    <dgm:pt modelId="{44D8DD54-6121-B943-88BD-D0064AE6900D}" type="pres">
      <dgm:prSet presAssocID="{580BCC1E-48FA-CC42-B16B-5FAD216F3080}" presName="rootText3" presStyleLbl="asst1" presStyleIdx="0" presStyleCnt="1" custScaleX="261309" custScaleY="159078">
        <dgm:presLayoutVars>
          <dgm:chPref val="3"/>
        </dgm:presLayoutVars>
      </dgm:prSet>
      <dgm:spPr/>
    </dgm:pt>
    <dgm:pt modelId="{061D9578-5434-974E-B86D-932BF4E895A1}" type="pres">
      <dgm:prSet presAssocID="{580BCC1E-48FA-CC42-B16B-5FAD216F3080}" presName="rootConnector3" presStyleLbl="asst1" presStyleIdx="0" presStyleCnt="1"/>
      <dgm:spPr/>
    </dgm:pt>
    <dgm:pt modelId="{F250CE89-319C-144B-BE2F-AB43DFA61FE6}" type="pres">
      <dgm:prSet presAssocID="{580BCC1E-48FA-CC42-B16B-5FAD216F3080}" presName="hierChild6" presStyleCnt="0"/>
      <dgm:spPr/>
    </dgm:pt>
    <dgm:pt modelId="{E8B52295-00E3-604E-8729-36208EE5E093}" type="pres">
      <dgm:prSet presAssocID="{580BCC1E-48FA-CC42-B16B-5FAD216F3080}" presName="hierChild7" presStyleCnt="0"/>
      <dgm:spPr/>
    </dgm:pt>
  </dgm:ptLst>
  <dgm:cxnLst>
    <dgm:cxn modelId="{29A42506-6577-9F47-9558-32E4BC44B3E8}" type="presOf" srcId="{51A13993-75B7-4640-BB21-ACB4C162F201}" destId="{6D697220-5D09-084D-940E-511E283E37F2}" srcOrd="0" destOrd="0" presId="urn:microsoft.com/office/officeart/2005/8/layout/orgChart1"/>
    <dgm:cxn modelId="{659DF310-1B52-6243-92CA-E5474358DC67}" type="presOf" srcId="{51A13993-75B7-4640-BB21-ACB4C162F201}" destId="{1914892A-D272-5940-9468-442D80FF47BB}" srcOrd="1" destOrd="0" presId="urn:microsoft.com/office/officeart/2005/8/layout/orgChart1"/>
    <dgm:cxn modelId="{CDA1DB12-4DCF-314B-A6AE-F736FD8D6479}" type="presOf" srcId="{6FFB7057-C045-DF42-BECD-5E4F9634B732}" destId="{A3A14A1A-2BB1-E746-A861-647CCC59C0CA}" srcOrd="0" destOrd="0" presId="urn:microsoft.com/office/officeart/2005/8/layout/orgChart1"/>
    <dgm:cxn modelId="{B0DEE512-5420-0240-BF08-8B15576BA472}" type="presOf" srcId="{642D406D-F3CF-5443-B95C-BABDB56A7DD0}" destId="{FD2AC698-B7EF-C549-A680-36896E49E28B}" srcOrd="0" destOrd="0" presId="urn:microsoft.com/office/officeart/2005/8/layout/orgChart1"/>
    <dgm:cxn modelId="{23099E23-6095-274F-8C41-48D49E53115A}" type="presOf" srcId="{7DAB1786-A111-5845-9E8D-E4FF8D3B5F73}" destId="{9EC09327-ED6C-D24F-A228-1D0161B0CF63}" srcOrd="1" destOrd="0" presId="urn:microsoft.com/office/officeart/2005/8/layout/orgChart1"/>
    <dgm:cxn modelId="{885ADF25-F094-1A45-B249-1A10B7E0AB58}" srcId="{76E09E69-434F-5E4F-B5E2-A9A048BC5A65}" destId="{6FFB7057-C045-DF42-BECD-5E4F9634B732}" srcOrd="1" destOrd="0" parTransId="{2D049D02-0962-9642-99FF-D21FFBE17F16}" sibTransId="{7B17F79C-6C2E-C14B-B3EA-A59FD31C6D4A}"/>
    <dgm:cxn modelId="{4F6F6127-BBF6-3745-B438-55C5D24C11BB}" type="presOf" srcId="{580BCC1E-48FA-CC42-B16B-5FAD216F3080}" destId="{061D9578-5434-974E-B86D-932BF4E895A1}" srcOrd="1" destOrd="0" presId="urn:microsoft.com/office/officeart/2005/8/layout/orgChart1"/>
    <dgm:cxn modelId="{304CDC28-96D7-C841-812F-5C242883DF52}" type="presOf" srcId="{6D9B3E39-55DC-DC40-944C-4A2499E9FD17}" destId="{98A917C1-5AFE-214B-B776-B69574919A70}" srcOrd="0" destOrd="0" presId="urn:microsoft.com/office/officeart/2005/8/layout/orgChart1"/>
    <dgm:cxn modelId="{4AD5DD2B-7668-F34A-9051-6199E51D2882}" type="presOf" srcId="{1BF97450-5748-1E40-AED4-7EFD92AFCE3A}" destId="{0F8FEABA-04EB-9C4F-8469-0847868FDE5E}" srcOrd="0" destOrd="0" presId="urn:microsoft.com/office/officeart/2005/8/layout/orgChart1"/>
    <dgm:cxn modelId="{BA2D6531-37FE-D745-867F-964FB4BC3108}" type="presOf" srcId="{F7F9CF7F-A259-2545-9FBF-9B5CB2DFB1E6}" destId="{B15FC914-0D43-E248-A7B3-4E21829DFA53}" srcOrd="0" destOrd="0" presId="urn:microsoft.com/office/officeart/2005/8/layout/orgChart1"/>
    <dgm:cxn modelId="{F9D9883A-B684-4648-95B4-B21545BAB743}" type="presOf" srcId="{B699B60A-0193-994C-BF98-57482946C355}" destId="{A59A6D4A-384E-D44D-AF76-A2FBD32EEF77}" srcOrd="1" destOrd="0" presId="urn:microsoft.com/office/officeart/2005/8/layout/orgChart1"/>
    <dgm:cxn modelId="{C7B5553F-73C8-164F-B662-FEA869A9075D}" type="presOf" srcId="{818CC063-1619-7846-90C7-07CB0A97C7B7}" destId="{DE9B48DE-E5ED-AA4C-96CD-613AD56BB5D2}" srcOrd="0" destOrd="0" presId="urn:microsoft.com/office/officeart/2005/8/layout/orgChart1"/>
    <dgm:cxn modelId="{78F4025D-004A-254A-AC89-F6F63D5038CF}" srcId="{7DAB1786-A111-5845-9E8D-E4FF8D3B5F73}" destId="{51A13993-75B7-4640-BB21-ACB4C162F201}" srcOrd="0" destOrd="0" parTransId="{0A9B204A-A9B6-4640-8B26-AE2FF057FA6B}" sibTransId="{90556C94-9D24-2245-B58B-64456CBDD25B}"/>
    <dgm:cxn modelId="{89B71841-E99D-DF49-BEFC-08E24B5A9644}" type="presOf" srcId="{62CBEABB-9085-2F4A-8896-850975337F6E}" destId="{9DE7E6B5-89CA-8845-8BEE-0E851E8FF83D}" srcOrd="0" destOrd="0" presId="urn:microsoft.com/office/officeart/2005/8/layout/orgChart1"/>
    <dgm:cxn modelId="{1B973A65-5CF1-4B4D-9FA9-3FAA91966519}" type="presOf" srcId="{76E09E69-434F-5E4F-B5E2-A9A048BC5A65}" destId="{2EE2DC55-7D68-BB45-BBA7-57B1EB56FFB8}" srcOrd="0" destOrd="0" presId="urn:microsoft.com/office/officeart/2005/8/layout/orgChart1"/>
    <dgm:cxn modelId="{11E9E054-0444-9642-A06B-590EF1DA2322}" type="presOf" srcId="{76E09E69-434F-5E4F-B5E2-A9A048BC5A65}" destId="{69CCD727-585D-514C-89D5-B786E581B863}" srcOrd="1" destOrd="0" presId="urn:microsoft.com/office/officeart/2005/8/layout/orgChart1"/>
    <dgm:cxn modelId="{73D79057-2152-2C4E-A28E-BD9B6F5A1A21}" type="presOf" srcId="{2D049D02-0962-9642-99FF-D21FFBE17F16}" destId="{9A209747-0FFF-2E45-80D1-54E9BD7C5F85}" srcOrd="0" destOrd="0" presId="urn:microsoft.com/office/officeart/2005/8/layout/orgChart1"/>
    <dgm:cxn modelId="{63282E90-4082-6049-9BB0-51F75620B74F}" type="presOf" srcId="{6FFB7057-C045-DF42-BECD-5E4F9634B732}" destId="{D9767157-10BF-6641-9C5A-2042AA13EAAF}" srcOrd="1" destOrd="0" presId="urn:microsoft.com/office/officeart/2005/8/layout/orgChart1"/>
    <dgm:cxn modelId="{FB7A4695-D84F-0F49-9500-FAF4EFA473D1}" srcId="{642D406D-F3CF-5443-B95C-BABDB56A7DD0}" destId="{B699B60A-0193-994C-BF98-57482946C355}" srcOrd="0" destOrd="0" parTransId="{45FC072E-6F82-F54F-A451-78640ED4B031}" sibTransId="{DA8EA8CA-528C-CE42-BE1E-74D315071E30}"/>
    <dgm:cxn modelId="{BA7485A2-CD37-304B-AAA3-82FDDFD0B615}" srcId="{76E09E69-434F-5E4F-B5E2-A9A048BC5A65}" destId="{7DAB1786-A111-5845-9E8D-E4FF8D3B5F73}" srcOrd="0" destOrd="0" parTransId="{F7F9CF7F-A259-2545-9FBF-9B5CB2DFB1E6}" sibTransId="{35F31849-1B7C-2C48-B605-926148EDCBE8}"/>
    <dgm:cxn modelId="{F7DD55A7-9D0B-3847-A20F-F1A6F0A07C25}" type="presOf" srcId="{45FC072E-6F82-F54F-A451-78640ED4B031}" destId="{406F5856-AC71-BF4F-B7D3-3BABE3456A96}" srcOrd="0" destOrd="0" presId="urn:microsoft.com/office/officeart/2005/8/layout/orgChart1"/>
    <dgm:cxn modelId="{1D8EA1AE-8741-A443-9839-153151588730}" type="presOf" srcId="{818CC063-1619-7846-90C7-07CB0A97C7B7}" destId="{2C1A59A0-F1E6-1240-9E3A-8086F6098325}" srcOrd="1" destOrd="0" presId="urn:microsoft.com/office/officeart/2005/8/layout/orgChart1"/>
    <dgm:cxn modelId="{E3C43BB8-DF3C-E84D-B927-5CB4DA94E3D9}" type="presOf" srcId="{B699B60A-0193-994C-BF98-57482946C355}" destId="{53CBB998-64CF-C441-96BD-8A29A915FD80}" srcOrd="0" destOrd="0" presId="urn:microsoft.com/office/officeart/2005/8/layout/orgChart1"/>
    <dgm:cxn modelId="{FA5866B8-B2F2-2644-BC6E-13BC1CF93E33}" srcId="{B699B60A-0193-994C-BF98-57482946C355}" destId="{818CC063-1619-7846-90C7-07CB0A97C7B7}" srcOrd="0" destOrd="0" parTransId="{483221F1-BD1C-5D49-B376-BBD30BC8A50A}" sibTransId="{0694B2D0-6DF1-244F-AA6A-E31616786702}"/>
    <dgm:cxn modelId="{21B3C3BE-9568-7E40-847B-E678E24E810F}" srcId="{6FFB7057-C045-DF42-BECD-5E4F9634B732}" destId="{642D406D-F3CF-5443-B95C-BABDB56A7DD0}" srcOrd="0" destOrd="0" parTransId="{ABE73CC6-7457-DC45-9FFC-529149ADF6B3}" sibTransId="{B80E5A04-F6D9-B547-8135-8CFF17FA4075}"/>
    <dgm:cxn modelId="{42B20EC7-F632-3940-9536-8EB3F8B4E5FD}" srcId="{6D9B3E39-55DC-DC40-944C-4A2499E9FD17}" destId="{6695582B-BBAC-3344-B4AC-91C8C0C16B14}" srcOrd="0" destOrd="0" parTransId="{F1646396-AB98-604C-ABA2-B0E9C80219C3}" sibTransId="{3948864A-5998-4240-B232-5A3364DBE12C}"/>
    <dgm:cxn modelId="{82E7AFD6-5A00-4A49-9AED-F8FC31AFD2B2}" srcId="{6695582B-BBAC-3344-B4AC-91C8C0C16B14}" destId="{580BCC1E-48FA-CC42-B16B-5FAD216F3080}" srcOrd="1" destOrd="0" parTransId="{1BF97450-5748-1E40-AED4-7EFD92AFCE3A}" sibTransId="{39BA09ED-579B-1A40-AAFB-72869B490091}"/>
    <dgm:cxn modelId="{2CDB33E3-9575-584B-BBDB-E38BE0AE01CA}" type="presOf" srcId="{ABE73CC6-7457-DC45-9FFC-529149ADF6B3}" destId="{1FE9760B-44DC-D140-833B-31186D73C969}" srcOrd="0" destOrd="0" presId="urn:microsoft.com/office/officeart/2005/8/layout/orgChart1"/>
    <dgm:cxn modelId="{7B1998E5-331F-F742-9B24-2C82E17B60C9}" type="presOf" srcId="{580BCC1E-48FA-CC42-B16B-5FAD216F3080}" destId="{44D8DD54-6121-B943-88BD-D0064AE6900D}" srcOrd="0" destOrd="0" presId="urn:microsoft.com/office/officeart/2005/8/layout/orgChart1"/>
    <dgm:cxn modelId="{9FE19BE5-D1DC-BB47-8F20-3ACDB714690E}" type="presOf" srcId="{642D406D-F3CF-5443-B95C-BABDB56A7DD0}" destId="{EDAEC023-7274-894C-BB67-27DAC9180900}" srcOrd="1" destOrd="0" presId="urn:microsoft.com/office/officeart/2005/8/layout/orgChart1"/>
    <dgm:cxn modelId="{3572DCE8-CAD5-A54C-B40E-AAAF262AC6EB}" srcId="{6695582B-BBAC-3344-B4AC-91C8C0C16B14}" destId="{76E09E69-434F-5E4F-B5E2-A9A048BC5A65}" srcOrd="0" destOrd="0" parTransId="{62CBEABB-9085-2F4A-8896-850975337F6E}" sibTransId="{D1EB32D5-4559-F040-910A-90CF3EA7025B}"/>
    <dgm:cxn modelId="{6A19B1EC-BDB1-094B-8A64-A796CF29FC2A}" type="presOf" srcId="{6695582B-BBAC-3344-B4AC-91C8C0C16B14}" destId="{D64E369F-D6A6-B24A-A9F9-864DFACDFF77}" srcOrd="0" destOrd="0" presId="urn:microsoft.com/office/officeart/2005/8/layout/orgChart1"/>
    <dgm:cxn modelId="{A970E6ED-0EA9-C74D-92C5-C966F0069E11}" type="presOf" srcId="{7DAB1786-A111-5845-9E8D-E4FF8D3B5F73}" destId="{CCF7932E-B99F-3640-8EA6-5D43812FC51E}" srcOrd="0" destOrd="0" presId="urn:microsoft.com/office/officeart/2005/8/layout/orgChart1"/>
    <dgm:cxn modelId="{0A40A9F1-E9CA-854F-BBCB-1E3C203FE511}" type="presOf" srcId="{0A9B204A-A9B6-4640-8B26-AE2FF057FA6B}" destId="{1C999380-3C6D-BF4B-B3B1-8B21584DB135}" srcOrd="0" destOrd="0" presId="urn:microsoft.com/office/officeart/2005/8/layout/orgChart1"/>
    <dgm:cxn modelId="{7AB4C3F7-0104-B448-972F-68911C6C0642}" type="presOf" srcId="{483221F1-BD1C-5D49-B376-BBD30BC8A50A}" destId="{3A180199-FC75-D942-BFE8-4FCA906644FD}" srcOrd="0" destOrd="0" presId="urn:microsoft.com/office/officeart/2005/8/layout/orgChart1"/>
    <dgm:cxn modelId="{6C2CD8FB-C9B7-5147-9CAD-9033A9251B4A}" type="presOf" srcId="{6695582B-BBAC-3344-B4AC-91C8C0C16B14}" destId="{A87FE4FB-8A35-114A-8300-3153FA46C7E6}" srcOrd="1" destOrd="0" presId="urn:microsoft.com/office/officeart/2005/8/layout/orgChart1"/>
    <dgm:cxn modelId="{FC1D6CBC-FDCE-9148-8BE6-6D3E9744DB58}" type="presParOf" srcId="{98A917C1-5AFE-214B-B776-B69574919A70}" destId="{7860067B-BAFE-5042-AF4D-F19BAC431B85}" srcOrd="0" destOrd="0" presId="urn:microsoft.com/office/officeart/2005/8/layout/orgChart1"/>
    <dgm:cxn modelId="{F45FFC6C-54B9-4246-A15B-B84940D59D12}" type="presParOf" srcId="{7860067B-BAFE-5042-AF4D-F19BAC431B85}" destId="{6EC5F459-05C4-A54F-8DE9-12FC73088492}" srcOrd="0" destOrd="0" presId="urn:microsoft.com/office/officeart/2005/8/layout/orgChart1"/>
    <dgm:cxn modelId="{1603D701-72D3-8247-A1A7-2468BBA034B7}" type="presParOf" srcId="{6EC5F459-05C4-A54F-8DE9-12FC73088492}" destId="{D64E369F-D6A6-B24A-A9F9-864DFACDFF77}" srcOrd="0" destOrd="0" presId="urn:microsoft.com/office/officeart/2005/8/layout/orgChart1"/>
    <dgm:cxn modelId="{3EDD64D7-ADE7-0640-88F1-2C3BA22DE766}" type="presParOf" srcId="{6EC5F459-05C4-A54F-8DE9-12FC73088492}" destId="{A87FE4FB-8A35-114A-8300-3153FA46C7E6}" srcOrd="1" destOrd="0" presId="urn:microsoft.com/office/officeart/2005/8/layout/orgChart1"/>
    <dgm:cxn modelId="{784A3688-979B-8448-BC8B-9D0CF6D3C05A}" type="presParOf" srcId="{7860067B-BAFE-5042-AF4D-F19BAC431B85}" destId="{3A287F17-78A2-304B-952E-49DBAB4DCD42}" srcOrd="1" destOrd="0" presId="urn:microsoft.com/office/officeart/2005/8/layout/orgChart1"/>
    <dgm:cxn modelId="{569D90D5-3388-9142-A329-794D11B9610B}" type="presParOf" srcId="{3A287F17-78A2-304B-952E-49DBAB4DCD42}" destId="{9DE7E6B5-89CA-8845-8BEE-0E851E8FF83D}" srcOrd="0" destOrd="0" presId="urn:microsoft.com/office/officeart/2005/8/layout/orgChart1"/>
    <dgm:cxn modelId="{04317C4A-F07E-C845-8D02-12D903E83320}" type="presParOf" srcId="{3A287F17-78A2-304B-952E-49DBAB4DCD42}" destId="{724EBF9B-68C2-C749-AF55-9DFA6F94C944}" srcOrd="1" destOrd="0" presId="urn:microsoft.com/office/officeart/2005/8/layout/orgChart1"/>
    <dgm:cxn modelId="{5C9B098B-E662-D544-BE8E-821BB2B46774}" type="presParOf" srcId="{724EBF9B-68C2-C749-AF55-9DFA6F94C944}" destId="{0C02BBEC-79B9-C944-B33D-285E67E0F95F}" srcOrd="0" destOrd="0" presId="urn:microsoft.com/office/officeart/2005/8/layout/orgChart1"/>
    <dgm:cxn modelId="{BAEDC040-098E-8845-A489-9DFE1290813C}" type="presParOf" srcId="{0C02BBEC-79B9-C944-B33D-285E67E0F95F}" destId="{2EE2DC55-7D68-BB45-BBA7-57B1EB56FFB8}" srcOrd="0" destOrd="0" presId="urn:microsoft.com/office/officeart/2005/8/layout/orgChart1"/>
    <dgm:cxn modelId="{BBEF9247-31C7-E147-B182-FFD1A9DAF49F}" type="presParOf" srcId="{0C02BBEC-79B9-C944-B33D-285E67E0F95F}" destId="{69CCD727-585D-514C-89D5-B786E581B863}" srcOrd="1" destOrd="0" presId="urn:microsoft.com/office/officeart/2005/8/layout/orgChart1"/>
    <dgm:cxn modelId="{2CFD8CB4-BDB2-FA41-89EC-7D693143E7CA}" type="presParOf" srcId="{724EBF9B-68C2-C749-AF55-9DFA6F94C944}" destId="{6B252083-6B62-A040-A656-1139C8921777}" srcOrd="1" destOrd="0" presId="urn:microsoft.com/office/officeart/2005/8/layout/orgChart1"/>
    <dgm:cxn modelId="{D759C423-30AD-DD46-8DA2-D3C0BC293B75}" type="presParOf" srcId="{6B252083-6B62-A040-A656-1139C8921777}" destId="{B15FC914-0D43-E248-A7B3-4E21829DFA53}" srcOrd="0" destOrd="0" presId="urn:microsoft.com/office/officeart/2005/8/layout/orgChart1"/>
    <dgm:cxn modelId="{68079531-6535-0D41-A0BE-9D5BB89B4774}" type="presParOf" srcId="{6B252083-6B62-A040-A656-1139C8921777}" destId="{F7C0CE76-0A6B-584B-BF5C-D79E53DDAF8A}" srcOrd="1" destOrd="0" presId="urn:microsoft.com/office/officeart/2005/8/layout/orgChart1"/>
    <dgm:cxn modelId="{A63DF0B2-208E-CD49-9C32-93D895438C5B}" type="presParOf" srcId="{F7C0CE76-0A6B-584B-BF5C-D79E53DDAF8A}" destId="{F6858167-ED1D-884F-82E4-02AE41DCCFAC}" srcOrd="0" destOrd="0" presId="urn:microsoft.com/office/officeart/2005/8/layout/orgChart1"/>
    <dgm:cxn modelId="{05EB50E2-AAEA-DB47-941C-DF7254BB411F}" type="presParOf" srcId="{F6858167-ED1D-884F-82E4-02AE41DCCFAC}" destId="{CCF7932E-B99F-3640-8EA6-5D43812FC51E}" srcOrd="0" destOrd="0" presId="urn:microsoft.com/office/officeart/2005/8/layout/orgChart1"/>
    <dgm:cxn modelId="{7A326419-FA79-CF44-AFE9-297C5DC84688}" type="presParOf" srcId="{F6858167-ED1D-884F-82E4-02AE41DCCFAC}" destId="{9EC09327-ED6C-D24F-A228-1D0161B0CF63}" srcOrd="1" destOrd="0" presId="urn:microsoft.com/office/officeart/2005/8/layout/orgChart1"/>
    <dgm:cxn modelId="{8DCF6844-3465-514F-8829-89B7DDB60138}" type="presParOf" srcId="{F7C0CE76-0A6B-584B-BF5C-D79E53DDAF8A}" destId="{33CEE64C-6620-2441-909C-F954F8E0296D}" srcOrd="1" destOrd="0" presId="urn:microsoft.com/office/officeart/2005/8/layout/orgChart1"/>
    <dgm:cxn modelId="{0F6D6825-4BF3-E146-9542-39677793221D}" type="presParOf" srcId="{33CEE64C-6620-2441-909C-F954F8E0296D}" destId="{1C999380-3C6D-BF4B-B3B1-8B21584DB135}" srcOrd="0" destOrd="0" presId="urn:microsoft.com/office/officeart/2005/8/layout/orgChart1"/>
    <dgm:cxn modelId="{898C3458-0992-3C4D-8500-5E74C2AA3DFE}" type="presParOf" srcId="{33CEE64C-6620-2441-909C-F954F8E0296D}" destId="{705806CD-BBEE-524C-9D82-3CF74C430CA8}" srcOrd="1" destOrd="0" presId="urn:microsoft.com/office/officeart/2005/8/layout/orgChart1"/>
    <dgm:cxn modelId="{6CAECEB0-70F2-D54D-A8CC-01FCBBED2033}" type="presParOf" srcId="{705806CD-BBEE-524C-9D82-3CF74C430CA8}" destId="{46263B24-0F93-744D-8C0D-39C6642F62F3}" srcOrd="0" destOrd="0" presId="urn:microsoft.com/office/officeart/2005/8/layout/orgChart1"/>
    <dgm:cxn modelId="{1BE2ADB9-A7B3-7248-AAC3-5E4942BD1AF2}" type="presParOf" srcId="{46263B24-0F93-744D-8C0D-39C6642F62F3}" destId="{6D697220-5D09-084D-940E-511E283E37F2}" srcOrd="0" destOrd="0" presId="urn:microsoft.com/office/officeart/2005/8/layout/orgChart1"/>
    <dgm:cxn modelId="{D4DAB85B-D7D7-AB42-A852-14B9239A98F7}" type="presParOf" srcId="{46263B24-0F93-744D-8C0D-39C6642F62F3}" destId="{1914892A-D272-5940-9468-442D80FF47BB}" srcOrd="1" destOrd="0" presId="urn:microsoft.com/office/officeart/2005/8/layout/orgChart1"/>
    <dgm:cxn modelId="{88D6E054-2232-7644-8823-2C5F316BD555}" type="presParOf" srcId="{705806CD-BBEE-524C-9D82-3CF74C430CA8}" destId="{C7CE3B9A-B4D8-BB44-97DD-8C885B2AA828}" srcOrd="1" destOrd="0" presId="urn:microsoft.com/office/officeart/2005/8/layout/orgChart1"/>
    <dgm:cxn modelId="{7FAB0846-BA42-C84C-8A29-09F348D1B750}" type="presParOf" srcId="{705806CD-BBEE-524C-9D82-3CF74C430CA8}" destId="{E6387FD4-E5A9-D046-98DB-4B2A9319F965}" srcOrd="2" destOrd="0" presId="urn:microsoft.com/office/officeart/2005/8/layout/orgChart1"/>
    <dgm:cxn modelId="{058725ED-5C30-224A-86B1-3BF9E270C861}" type="presParOf" srcId="{F7C0CE76-0A6B-584B-BF5C-D79E53DDAF8A}" destId="{2DF530E0-F077-CE4A-8262-DF8C986AEC39}" srcOrd="2" destOrd="0" presId="urn:microsoft.com/office/officeart/2005/8/layout/orgChart1"/>
    <dgm:cxn modelId="{C34E48C2-7549-0A4C-AF74-10E4440C7AD6}" type="presParOf" srcId="{6B252083-6B62-A040-A656-1139C8921777}" destId="{9A209747-0FFF-2E45-80D1-54E9BD7C5F85}" srcOrd="2" destOrd="0" presId="urn:microsoft.com/office/officeart/2005/8/layout/orgChart1"/>
    <dgm:cxn modelId="{5ADD63BD-9F7A-9D44-A978-C99F1492F9E6}" type="presParOf" srcId="{6B252083-6B62-A040-A656-1139C8921777}" destId="{7AB943D4-5E93-C147-8668-15E53BB4DC49}" srcOrd="3" destOrd="0" presId="urn:microsoft.com/office/officeart/2005/8/layout/orgChart1"/>
    <dgm:cxn modelId="{06469B04-016E-E34A-B4BE-B92286A3CB66}" type="presParOf" srcId="{7AB943D4-5E93-C147-8668-15E53BB4DC49}" destId="{60B6FD47-CE50-2E4D-9B59-D44794DB6E7C}" srcOrd="0" destOrd="0" presId="urn:microsoft.com/office/officeart/2005/8/layout/orgChart1"/>
    <dgm:cxn modelId="{FDA4B460-6A36-AF4E-A5B3-266B58D60F33}" type="presParOf" srcId="{60B6FD47-CE50-2E4D-9B59-D44794DB6E7C}" destId="{A3A14A1A-2BB1-E746-A861-647CCC59C0CA}" srcOrd="0" destOrd="0" presId="urn:microsoft.com/office/officeart/2005/8/layout/orgChart1"/>
    <dgm:cxn modelId="{9E364351-67A6-5341-A9FA-2946B1793E13}" type="presParOf" srcId="{60B6FD47-CE50-2E4D-9B59-D44794DB6E7C}" destId="{D9767157-10BF-6641-9C5A-2042AA13EAAF}" srcOrd="1" destOrd="0" presId="urn:microsoft.com/office/officeart/2005/8/layout/orgChart1"/>
    <dgm:cxn modelId="{ED95FEDB-AE7E-9746-B44C-FD2F1ECA3178}" type="presParOf" srcId="{7AB943D4-5E93-C147-8668-15E53BB4DC49}" destId="{B2AABAA8-4F65-F848-A216-09741C93539A}" srcOrd="1" destOrd="0" presId="urn:microsoft.com/office/officeart/2005/8/layout/orgChart1"/>
    <dgm:cxn modelId="{67B1D7B8-01C1-324B-B749-E1DD8747CA5C}" type="presParOf" srcId="{B2AABAA8-4F65-F848-A216-09741C93539A}" destId="{1FE9760B-44DC-D140-833B-31186D73C969}" srcOrd="0" destOrd="0" presId="urn:microsoft.com/office/officeart/2005/8/layout/orgChart1"/>
    <dgm:cxn modelId="{64C11D7D-6E36-7140-BF95-F6EB800830AA}" type="presParOf" srcId="{B2AABAA8-4F65-F848-A216-09741C93539A}" destId="{00B7FC9D-CD39-3D4E-AE76-A8B314237C1F}" srcOrd="1" destOrd="0" presId="urn:microsoft.com/office/officeart/2005/8/layout/orgChart1"/>
    <dgm:cxn modelId="{29F5F43B-470C-E04D-B99F-16371BD4D04F}" type="presParOf" srcId="{00B7FC9D-CD39-3D4E-AE76-A8B314237C1F}" destId="{81641B74-7C19-1548-8789-41CB78F85DDD}" srcOrd="0" destOrd="0" presId="urn:microsoft.com/office/officeart/2005/8/layout/orgChart1"/>
    <dgm:cxn modelId="{856198EE-90B6-824F-92E5-9582F4D934CA}" type="presParOf" srcId="{81641B74-7C19-1548-8789-41CB78F85DDD}" destId="{FD2AC698-B7EF-C549-A680-36896E49E28B}" srcOrd="0" destOrd="0" presId="urn:microsoft.com/office/officeart/2005/8/layout/orgChart1"/>
    <dgm:cxn modelId="{90D24BE5-4E28-9E4E-8CD6-F22773DBABBA}" type="presParOf" srcId="{81641B74-7C19-1548-8789-41CB78F85DDD}" destId="{EDAEC023-7274-894C-BB67-27DAC9180900}" srcOrd="1" destOrd="0" presId="urn:microsoft.com/office/officeart/2005/8/layout/orgChart1"/>
    <dgm:cxn modelId="{F811C911-EDDF-DA43-BFA2-A9890660F66C}" type="presParOf" srcId="{00B7FC9D-CD39-3D4E-AE76-A8B314237C1F}" destId="{F171BF87-A482-FF4E-B3A2-1AC09363C169}" srcOrd="1" destOrd="0" presId="urn:microsoft.com/office/officeart/2005/8/layout/orgChart1"/>
    <dgm:cxn modelId="{EC4F1D47-1A75-B14E-BF2E-7FCDFDE032A7}" type="presParOf" srcId="{F171BF87-A482-FF4E-B3A2-1AC09363C169}" destId="{406F5856-AC71-BF4F-B7D3-3BABE3456A96}" srcOrd="0" destOrd="0" presId="urn:microsoft.com/office/officeart/2005/8/layout/orgChart1"/>
    <dgm:cxn modelId="{95FEF04A-9D40-B84F-AA3C-5AF3BB7C6B1B}" type="presParOf" srcId="{F171BF87-A482-FF4E-B3A2-1AC09363C169}" destId="{4762B6A1-F108-5849-AAAA-71CB91806457}" srcOrd="1" destOrd="0" presId="urn:microsoft.com/office/officeart/2005/8/layout/orgChart1"/>
    <dgm:cxn modelId="{3F8B16EE-7849-4E4A-855F-DA58F1D8E233}" type="presParOf" srcId="{4762B6A1-F108-5849-AAAA-71CB91806457}" destId="{840F7976-8771-0346-88FC-8C010F6E5532}" srcOrd="0" destOrd="0" presId="urn:microsoft.com/office/officeart/2005/8/layout/orgChart1"/>
    <dgm:cxn modelId="{644281E9-AC56-B541-AE1E-AEA99A068964}" type="presParOf" srcId="{840F7976-8771-0346-88FC-8C010F6E5532}" destId="{53CBB998-64CF-C441-96BD-8A29A915FD80}" srcOrd="0" destOrd="0" presId="urn:microsoft.com/office/officeart/2005/8/layout/orgChart1"/>
    <dgm:cxn modelId="{34F228E2-2506-ED46-8822-E208E9568092}" type="presParOf" srcId="{840F7976-8771-0346-88FC-8C010F6E5532}" destId="{A59A6D4A-384E-D44D-AF76-A2FBD32EEF77}" srcOrd="1" destOrd="0" presId="urn:microsoft.com/office/officeart/2005/8/layout/orgChart1"/>
    <dgm:cxn modelId="{BF3DB00B-AC16-144A-93CC-0C23B10F4156}" type="presParOf" srcId="{4762B6A1-F108-5849-AAAA-71CB91806457}" destId="{BEF61409-EDB1-8847-8AEB-1E69E091CE87}" srcOrd="1" destOrd="0" presId="urn:microsoft.com/office/officeart/2005/8/layout/orgChart1"/>
    <dgm:cxn modelId="{1C1B5342-EE5A-1940-B7A2-BC0584B5CDEC}" type="presParOf" srcId="{BEF61409-EDB1-8847-8AEB-1E69E091CE87}" destId="{3A180199-FC75-D942-BFE8-4FCA906644FD}" srcOrd="0" destOrd="0" presId="urn:microsoft.com/office/officeart/2005/8/layout/orgChart1"/>
    <dgm:cxn modelId="{35F8E49D-F827-E449-8874-B17A1BEF2338}" type="presParOf" srcId="{BEF61409-EDB1-8847-8AEB-1E69E091CE87}" destId="{04C1AA86-0E70-2B42-8821-2C7EF60A7B55}" srcOrd="1" destOrd="0" presId="urn:microsoft.com/office/officeart/2005/8/layout/orgChart1"/>
    <dgm:cxn modelId="{226DF4F7-FD45-6C4C-9F39-A0DB736660D6}" type="presParOf" srcId="{04C1AA86-0E70-2B42-8821-2C7EF60A7B55}" destId="{2EA84CC9-938E-104F-B682-9C1F29F32B48}" srcOrd="0" destOrd="0" presId="urn:microsoft.com/office/officeart/2005/8/layout/orgChart1"/>
    <dgm:cxn modelId="{B596BE50-A4A4-474D-A65F-4E029CBAFA34}" type="presParOf" srcId="{2EA84CC9-938E-104F-B682-9C1F29F32B48}" destId="{DE9B48DE-E5ED-AA4C-96CD-613AD56BB5D2}" srcOrd="0" destOrd="0" presId="urn:microsoft.com/office/officeart/2005/8/layout/orgChart1"/>
    <dgm:cxn modelId="{61E55834-C321-6345-95FE-62C0360BFB2C}" type="presParOf" srcId="{2EA84CC9-938E-104F-B682-9C1F29F32B48}" destId="{2C1A59A0-F1E6-1240-9E3A-8086F6098325}" srcOrd="1" destOrd="0" presId="urn:microsoft.com/office/officeart/2005/8/layout/orgChart1"/>
    <dgm:cxn modelId="{A3F758FA-3D47-5C48-AC75-D0BBE4E16631}" type="presParOf" srcId="{04C1AA86-0E70-2B42-8821-2C7EF60A7B55}" destId="{5C43D34F-7EBE-A346-A96E-4DC9327496C2}" srcOrd="1" destOrd="0" presId="urn:microsoft.com/office/officeart/2005/8/layout/orgChart1"/>
    <dgm:cxn modelId="{CCE0020F-FC8E-104E-A0B1-C8A84DAB3C61}" type="presParOf" srcId="{04C1AA86-0E70-2B42-8821-2C7EF60A7B55}" destId="{34594A32-337B-7F49-96CC-4B27977A51E8}" srcOrd="2" destOrd="0" presId="urn:microsoft.com/office/officeart/2005/8/layout/orgChart1"/>
    <dgm:cxn modelId="{89453F73-26A8-5349-A9D9-608396A4C96A}" type="presParOf" srcId="{4762B6A1-F108-5849-AAAA-71CB91806457}" destId="{8CFC8A79-A37D-3143-A5CC-B5FDF4A6C087}" srcOrd="2" destOrd="0" presId="urn:microsoft.com/office/officeart/2005/8/layout/orgChart1"/>
    <dgm:cxn modelId="{91C2E9F7-DAE4-814F-B7E6-22DAC5CCACBE}" type="presParOf" srcId="{00B7FC9D-CD39-3D4E-AE76-A8B314237C1F}" destId="{A55751CB-9E5E-E94E-86DB-0BB60DE1DB15}" srcOrd="2" destOrd="0" presId="urn:microsoft.com/office/officeart/2005/8/layout/orgChart1"/>
    <dgm:cxn modelId="{B78E66C1-8A72-B040-9D95-D95479912F3D}" type="presParOf" srcId="{7AB943D4-5E93-C147-8668-15E53BB4DC49}" destId="{92C6E053-8A92-D94C-94D6-8A4F6B42EAC5}" srcOrd="2" destOrd="0" presId="urn:microsoft.com/office/officeart/2005/8/layout/orgChart1"/>
    <dgm:cxn modelId="{AFBAF883-593F-3140-AB15-9E53F86CD977}" type="presParOf" srcId="{724EBF9B-68C2-C749-AF55-9DFA6F94C944}" destId="{D8D245AB-05FA-A648-97D9-5FD5818AF063}" srcOrd="2" destOrd="0" presId="urn:microsoft.com/office/officeart/2005/8/layout/orgChart1"/>
    <dgm:cxn modelId="{BBA7D5F3-F3FC-1E41-8BA2-E992B2566C3E}" type="presParOf" srcId="{7860067B-BAFE-5042-AF4D-F19BAC431B85}" destId="{3A80B373-8456-F24A-AB45-81B7B1F8CDC7}" srcOrd="2" destOrd="0" presId="urn:microsoft.com/office/officeart/2005/8/layout/orgChart1"/>
    <dgm:cxn modelId="{6590126A-8A6D-DE4E-8F2F-14C7893977A6}" type="presParOf" srcId="{3A80B373-8456-F24A-AB45-81B7B1F8CDC7}" destId="{0F8FEABA-04EB-9C4F-8469-0847868FDE5E}" srcOrd="0" destOrd="0" presId="urn:microsoft.com/office/officeart/2005/8/layout/orgChart1"/>
    <dgm:cxn modelId="{01D0B5EE-1966-7D46-8ADC-5840D8D13909}" type="presParOf" srcId="{3A80B373-8456-F24A-AB45-81B7B1F8CDC7}" destId="{DB91A584-F06E-0240-A89B-F4D8FAEFECF9}" srcOrd="1" destOrd="0" presId="urn:microsoft.com/office/officeart/2005/8/layout/orgChart1"/>
    <dgm:cxn modelId="{5D5B9883-08E5-274D-907B-936012CD16ED}" type="presParOf" srcId="{DB91A584-F06E-0240-A89B-F4D8FAEFECF9}" destId="{74B8EFF3-BF3A-A549-997D-C2355A7EA193}" srcOrd="0" destOrd="0" presId="urn:microsoft.com/office/officeart/2005/8/layout/orgChart1"/>
    <dgm:cxn modelId="{55B16B97-F94D-F94B-B3D8-CF0D6583313A}" type="presParOf" srcId="{74B8EFF3-BF3A-A549-997D-C2355A7EA193}" destId="{44D8DD54-6121-B943-88BD-D0064AE6900D}" srcOrd="0" destOrd="0" presId="urn:microsoft.com/office/officeart/2005/8/layout/orgChart1"/>
    <dgm:cxn modelId="{4BE372D6-5B5C-E546-BF50-D9B82DFA6C3A}" type="presParOf" srcId="{74B8EFF3-BF3A-A549-997D-C2355A7EA193}" destId="{061D9578-5434-974E-B86D-932BF4E895A1}" srcOrd="1" destOrd="0" presId="urn:microsoft.com/office/officeart/2005/8/layout/orgChart1"/>
    <dgm:cxn modelId="{8566A79F-83DF-3B4B-90DE-74971AA12888}" type="presParOf" srcId="{DB91A584-F06E-0240-A89B-F4D8FAEFECF9}" destId="{F250CE89-319C-144B-BE2F-AB43DFA61FE6}" srcOrd="1" destOrd="0" presId="urn:microsoft.com/office/officeart/2005/8/layout/orgChart1"/>
    <dgm:cxn modelId="{B37CB1D8-2006-5D43-AD87-7DA2583D2F75}" type="presParOf" srcId="{DB91A584-F06E-0240-A89B-F4D8FAEFECF9}" destId="{E8B52295-00E3-604E-8729-36208EE5E09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5A22A-F466-8B4F-AADF-E6EBBE44E024}" type="doc">
      <dgm:prSet loTypeId="urn:microsoft.com/office/officeart/2005/8/layout/orgChart1" loCatId="" qsTypeId="urn:microsoft.com/office/officeart/2005/8/quickstyle/simple4" qsCatId="simple" csTypeId="urn:microsoft.com/office/officeart/2005/8/colors/colorful4" csCatId="colorful" phldr="1"/>
      <dgm:spPr/>
      <dgm:t>
        <a:bodyPr/>
        <a:lstStyle/>
        <a:p>
          <a:endParaRPr lang="en-US"/>
        </a:p>
      </dgm:t>
    </dgm:pt>
    <dgm:pt modelId="{F6F2FC4F-6B3E-AE41-947A-C99E3E24F719}">
      <dgm:prSet phldrT="[Text]" custT="1"/>
      <dgm:spPr/>
      <dgm:t>
        <a:bodyPr/>
        <a:lstStyle/>
        <a:p>
          <a:r>
            <a:rPr lang="en-US" sz="1400" b="1" dirty="0">
              <a:solidFill>
                <a:schemeClr val="tx1"/>
              </a:solidFill>
              <a:latin typeface="+mn-lt"/>
            </a:rPr>
            <a:t>Add DTG</a:t>
          </a:r>
        </a:p>
      </dgm:t>
    </dgm:pt>
    <dgm:pt modelId="{5F81B785-894C-0B4F-B39F-4A279580B16C}" type="parTrans" cxnId="{CD838A41-925A-0544-8BDB-5A0B44D9BB78}">
      <dgm:prSet/>
      <dgm:spPr/>
      <dgm:t>
        <a:bodyPr/>
        <a:lstStyle/>
        <a:p>
          <a:endParaRPr lang="en-US"/>
        </a:p>
      </dgm:t>
    </dgm:pt>
    <dgm:pt modelId="{547C1D2C-AA9A-AE41-8E56-05118D7040AE}" type="sibTrans" cxnId="{CD838A41-925A-0544-8BDB-5A0B44D9BB78}">
      <dgm:prSet/>
      <dgm:spPr/>
      <dgm:t>
        <a:bodyPr/>
        <a:lstStyle/>
        <a:p>
          <a:endParaRPr lang="en-US"/>
        </a:p>
      </dgm:t>
    </dgm:pt>
    <dgm:pt modelId="{A7422462-1329-3745-901C-B335D8E1BDC7}" type="asst">
      <dgm:prSet custT="1"/>
      <dgm:spPr/>
      <dgm:t>
        <a:bodyPr/>
        <a:lstStyle/>
        <a:p>
          <a:r>
            <a:rPr lang="en-US" sz="1400" b="1" dirty="0">
              <a:solidFill>
                <a:schemeClr val="tx1"/>
              </a:solidFill>
              <a:latin typeface="+mn-lt"/>
            </a:rPr>
            <a:t>TDF/AZT 30-59    OR                      DRV ≥ 15</a:t>
          </a:r>
        </a:p>
      </dgm:t>
    </dgm:pt>
    <dgm:pt modelId="{03CE3DB5-8C20-A146-ACC5-DDEF3E814933}" type="parTrans" cxnId="{A585001A-2C69-AE44-9DD3-8AC21490D4E8}">
      <dgm:prSet/>
      <dgm:spPr/>
      <dgm:t>
        <a:bodyPr/>
        <a:lstStyle/>
        <a:p>
          <a:endParaRPr lang="en-US"/>
        </a:p>
      </dgm:t>
    </dgm:pt>
    <dgm:pt modelId="{7C0FDCAA-26F4-B44A-AB99-CEF6C9B39348}" type="sibTrans" cxnId="{A585001A-2C69-AE44-9DD3-8AC21490D4E8}">
      <dgm:prSet/>
      <dgm:spPr/>
      <dgm:t>
        <a:bodyPr/>
        <a:lstStyle/>
        <a:p>
          <a:endParaRPr lang="en-US"/>
        </a:p>
      </dgm:t>
    </dgm:pt>
    <dgm:pt modelId="{427A63BC-3A4B-4F4D-83AD-DD0F22EB8CD8}">
      <dgm:prSet custT="1"/>
      <dgm:spPr/>
      <dgm:t>
        <a:bodyPr/>
        <a:lstStyle/>
        <a:p>
          <a:r>
            <a:rPr lang="en-US" sz="1400" b="1" dirty="0">
              <a:solidFill>
                <a:schemeClr val="tx1"/>
              </a:solidFill>
              <a:latin typeface="+mn-lt"/>
            </a:rPr>
            <a:t>Eligible for third line ART?                   </a:t>
          </a:r>
        </a:p>
        <a:p>
          <a:r>
            <a:rPr lang="en-US" sz="1400" b="1" dirty="0">
              <a:solidFill>
                <a:schemeClr val="tx1"/>
              </a:solidFill>
              <a:latin typeface="+mn-lt"/>
            </a:rPr>
            <a:t>PI score ≥ 15</a:t>
          </a:r>
        </a:p>
      </dgm:t>
    </dgm:pt>
    <dgm:pt modelId="{33E0F510-12B1-7243-B9BD-8DFDB0A290BF}" type="parTrans" cxnId="{F9B1C2D5-F904-6A47-9CF3-B9EA039A7F8D}">
      <dgm:prSet/>
      <dgm:spPr/>
      <dgm:t>
        <a:bodyPr/>
        <a:lstStyle/>
        <a:p>
          <a:endParaRPr lang="en-US"/>
        </a:p>
      </dgm:t>
    </dgm:pt>
    <dgm:pt modelId="{507A11AD-AA99-AB4F-8512-6A8BE880EC31}" type="sibTrans" cxnId="{F9B1C2D5-F904-6A47-9CF3-B9EA039A7F8D}">
      <dgm:prSet/>
      <dgm:spPr/>
      <dgm:t>
        <a:bodyPr/>
        <a:lstStyle/>
        <a:p>
          <a:endParaRPr lang="en-US"/>
        </a:p>
      </dgm:t>
    </dgm:pt>
    <dgm:pt modelId="{BEEE60C2-8361-1E4E-876C-EE86EB5406B9}">
      <dgm:prSet phldrT="[Text]" custT="1"/>
      <dgm:spPr/>
      <dgm:t>
        <a:bodyPr/>
        <a:lstStyle/>
        <a:p>
          <a:r>
            <a:rPr lang="en-US" sz="1400" b="1" dirty="0">
              <a:solidFill>
                <a:schemeClr val="tx1"/>
              </a:solidFill>
              <a:latin typeface="+mn-lt"/>
            </a:rPr>
            <a:t>DRV/r                    </a:t>
          </a:r>
        </a:p>
        <a:p>
          <a:r>
            <a:rPr lang="en-US" sz="1400" b="1" dirty="0">
              <a:solidFill>
                <a:schemeClr val="tx1"/>
              </a:solidFill>
              <a:latin typeface="+mn-lt"/>
            </a:rPr>
            <a:t>PLUS</a:t>
          </a:r>
        </a:p>
        <a:p>
          <a:r>
            <a:rPr lang="en-US" sz="1400" b="1" dirty="0">
              <a:solidFill>
                <a:schemeClr val="tx1"/>
              </a:solidFill>
              <a:latin typeface="+mn-lt"/>
            </a:rPr>
            <a:t>3TC/FTC               </a:t>
          </a:r>
        </a:p>
        <a:p>
          <a:r>
            <a:rPr lang="en-US" sz="1400" b="1" dirty="0">
              <a:solidFill>
                <a:schemeClr val="tx1"/>
              </a:solidFill>
              <a:latin typeface="+mn-lt"/>
            </a:rPr>
            <a:t>PLUS</a:t>
          </a:r>
        </a:p>
        <a:p>
          <a:r>
            <a:rPr lang="en-US" sz="1400" b="1" dirty="0">
              <a:solidFill>
                <a:schemeClr val="tx1"/>
              </a:solidFill>
              <a:latin typeface="+mn-lt"/>
            </a:rPr>
            <a:t>AZT/TDF (lowest score)</a:t>
          </a:r>
        </a:p>
      </dgm:t>
    </dgm:pt>
    <dgm:pt modelId="{1B20126B-EFEA-9C4A-A4BA-F5713B717545}" type="sibTrans" cxnId="{DC50D2AE-B533-1E4E-B7AB-0FE2D080D10A}">
      <dgm:prSet/>
      <dgm:spPr/>
      <dgm:t>
        <a:bodyPr/>
        <a:lstStyle/>
        <a:p>
          <a:endParaRPr lang="en-US"/>
        </a:p>
      </dgm:t>
    </dgm:pt>
    <dgm:pt modelId="{832B88D5-80A1-0F4A-8BC4-0F4E345CBA9C}" type="parTrans" cxnId="{DC50D2AE-B533-1E4E-B7AB-0FE2D080D10A}">
      <dgm:prSet/>
      <dgm:spPr/>
      <dgm:t>
        <a:bodyPr/>
        <a:lstStyle/>
        <a:p>
          <a:endParaRPr lang="en-US"/>
        </a:p>
      </dgm:t>
    </dgm:pt>
    <dgm:pt modelId="{FA2844B8-8244-1542-9F1E-D9FB9353D97A}" type="asst">
      <dgm:prSet custT="1"/>
      <dgm:spPr/>
      <dgm:t>
        <a:bodyPr/>
        <a:lstStyle/>
        <a:p>
          <a:r>
            <a:rPr lang="en-US" sz="1400" b="1" dirty="0">
              <a:solidFill>
                <a:schemeClr val="tx1"/>
              </a:solidFill>
              <a:latin typeface="+mn-lt"/>
            </a:rPr>
            <a:t>TDF/AZT &gt; 29    AND                   DRV ≥ 15             AND ETR ≤ 29</a:t>
          </a:r>
        </a:p>
      </dgm:t>
    </dgm:pt>
    <dgm:pt modelId="{987CC98E-1933-024F-B188-EF2027589BF2}" type="parTrans" cxnId="{50FEF175-5FE3-8247-AE5C-47A5AF2CDBB5}">
      <dgm:prSet/>
      <dgm:spPr/>
      <dgm:t>
        <a:bodyPr/>
        <a:lstStyle/>
        <a:p>
          <a:endParaRPr lang="en-US"/>
        </a:p>
      </dgm:t>
    </dgm:pt>
    <dgm:pt modelId="{F4097373-86B7-7943-8F5E-EE8CD23D7CC6}" type="sibTrans" cxnId="{50FEF175-5FE3-8247-AE5C-47A5AF2CDBB5}">
      <dgm:prSet/>
      <dgm:spPr/>
      <dgm:t>
        <a:bodyPr/>
        <a:lstStyle/>
        <a:p>
          <a:endParaRPr lang="en-US"/>
        </a:p>
      </dgm:t>
    </dgm:pt>
    <dgm:pt modelId="{710B22DA-1904-8347-BA26-AEBB1C57D79D}">
      <dgm:prSet/>
      <dgm:spPr/>
      <dgm:t>
        <a:bodyPr/>
        <a:lstStyle/>
        <a:p>
          <a:r>
            <a:rPr lang="en-US" b="1" dirty="0">
              <a:solidFill>
                <a:schemeClr val="tx1"/>
              </a:solidFill>
              <a:latin typeface="+mj-lt"/>
            </a:rPr>
            <a:t>Add</a:t>
          </a:r>
          <a:r>
            <a:rPr lang="en-US" dirty="0">
              <a:solidFill>
                <a:schemeClr val="tx1"/>
              </a:solidFill>
              <a:latin typeface="+mj-lt"/>
            </a:rPr>
            <a:t> ETR</a:t>
          </a:r>
        </a:p>
      </dgm:t>
    </dgm:pt>
    <dgm:pt modelId="{976CB55D-E0AC-344D-A4C2-27CAA64534C6}" type="parTrans" cxnId="{F35ED812-A7BF-B84E-B84D-5F4E771B3389}">
      <dgm:prSet/>
      <dgm:spPr>
        <a:ln>
          <a:noFill/>
        </a:ln>
      </dgm:spPr>
      <dgm:t>
        <a:bodyPr/>
        <a:lstStyle/>
        <a:p>
          <a:endParaRPr lang="en-US"/>
        </a:p>
      </dgm:t>
    </dgm:pt>
    <dgm:pt modelId="{187D1968-9BD2-9F4B-ACA2-C7BD1BC74720}" type="sibTrans" cxnId="{F35ED812-A7BF-B84E-B84D-5F4E771B3389}">
      <dgm:prSet/>
      <dgm:spPr/>
      <dgm:t>
        <a:bodyPr/>
        <a:lstStyle/>
        <a:p>
          <a:endParaRPr lang="en-US"/>
        </a:p>
      </dgm:t>
    </dgm:pt>
    <dgm:pt modelId="{DA02B220-D3D3-6746-8732-6950CA5FCAA6}">
      <dgm:prSet/>
      <dgm:spPr>
        <a:noFill/>
      </dgm:spPr>
      <dgm:t>
        <a:bodyPr/>
        <a:lstStyle/>
        <a:p>
          <a:endParaRPr lang="en-US"/>
        </a:p>
      </dgm:t>
    </dgm:pt>
    <dgm:pt modelId="{5BFC8E8C-A555-5341-93F0-2F8FF19B6808}" type="parTrans" cxnId="{2A1D11D0-4199-2249-BE1E-07287AD44E06}">
      <dgm:prSet/>
      <dgm:spPr/>
      <dgm:t>
        <a:bodyPr/>
        <a:lstStyle/>
        <a:p>
          <a:endParaRPr lang="en-US"/>
        </a:p>
      </dgm:t>
    </dgm:pt>
    <dgm:pt modelId="{47AFA769-D253-7D49-BC46-F34D6371D307}" type="sibTrans" cxnId="{2A1D11D0-4199-2249-BE1E-07287AD44E06}">
      <dgm:prSet/>
      <dgm:spPr/>
      <dgm:t>
        <a:bodyPr/>
        <a:lstStyle/>
        <a:p>
          <a:endParaRPr lang="en-US"/>
        </a:p>
      </dgm:t>
    </dgm:pt>
    <dgm:pt modelId="{3B66905C-0073-D946-9CC2-783B75202F90}" type="pres">
      <dgm:prSet presAssocID="{B845A22A-F466-8B4F-AADF-E6EBBE44E024}" presName="hierChild1" presStyleCnt="0">
        <dgm:presLayoutVars>
          <dgm:orgChart val="1"/>
          <dgm:chPref val="1"/>
          <dgm:dir/>
          <dgm:animOne val="branch"/>
          <dgm:animLvl val="lvl"/>
          <dgm:resizeHandles/>
        </dgm:presLayoutVars>
      </dgm:prSet>
      <dgm:spPr/>
    </dgm:pt>
    <dgm:pt modelId="{DCAA09DA-576A-2843-B822-883B4B8E3490}" type="pres">
      <dgm:prSet presAssocID="{427A63BC-3A4B-4F4D-83AD-DD0F22EB8CD8}" presName="hierRoot1" presStyleCnt="0">
        <dgm:presLayoutVars>
          <dgm:hierBranch val="init"/>
        </dgm:presLayoutVars>
      </dgm:prSet>
      <dgm:spPr/>
    </dgm:pt>
    <dgm:pt modelId="{CE09FD8F-AFD7-B34A-B8FD-103BD790F8CE}" type="pres">
      <dgm:prSet presAssocID="{427A63BC-3A4B-4F4D-83AD-DD0F22EB8CD8}" presName="rootComposite1" presStyleCnt="0"/>
      <dgm:spPr/>
    </dgm:pt>
    <dgm:pt modelId="{C964A8F8-040D-F14B-B8E1-C43E11CDB6A5}" type="pres">
      <dgm:prSet presAssocID="{427A63BC-3A4B-4F4D-83AD-DD0F22EB8CD8}" presName="rootText1" presStyleLbl="node0" presStyleIdx="0" presStyleCnt="1" custScaleX="141112" custScaleY="156838">
        <dgm:presLayoutVars>
          <dgm:chPref val="3"/>
        </dgm:presLayoutVars>
      </dgm:prSet>
      <dgm:spPr/>
    </dgm:pt>
    <dgm:pt modelId="{87672FE6-DC8A-5A48-A36E-F0A2D37BFE23}" type="pres">
      <dgm:prSet presAssocID="{427A63BC-3A4B-4F4D-83AD-DD0F22EB8CD8}" presName="rootConnector1" presStyleLbl="node1" presStyleIdx="0" presStyleCnt="0"/>
      <dgm:spPr/>
    </dgm:pt>
    <dgm:pt modelId="{FFD4FFDD-D1DB-1A42-9AFD-F11491DF4C67}" type="pres">
      <dgm:prSet presAssocID="{427A63BC-3A4B-4F4D-83AD-DD0F22EB8CD8}" presName="hierChild2" presStyleCnt="0"/>
      <dgm:spPr/>
    </dgm:pt>
    <dgm:pt modelId="{5D9472DC-C915-0E4E-8983-580F2087094A}" type="pres">
      <dgm:prSet presAssocID="{832B88D5-80A1-0F4A-8BC4-0F4E345CBA9C}" presName="Name37" presStyleLbl="parChTrans1D2" presStyleIdx="0" presStyleCnt="1"/>
      <dgm:spPr/>
    </dgm:pt>
    <dgm:pt modelId="{7EDC296C-E4C0-5445-989D-35B6D65B2BCD}" type="pres">
      <dgm:prSet presAssocID="{BEEE60C2-8361-1E4E-876C-EE86EB5406B9}" presName="hierRoot2" presStyleCnt="0">
        <dgm:presLayoutVars>
          <dgm:hierBranch val="init"/>
        </dgm:presLayoutVars>
      </dgm:prSet>
      <dgm:spPr/>
    </dgm:pt>
    <dgm:pt modelId="{D915E49D-BC98-784B-B5D8-8EC074C4E18B}" type="pres">
      <dgm:prSet presAssocID="{BEEE60C2-8361-1E4E-876C-EE86EB5406B9}" presName="rootComposite" presStyleCnt="0"/>
      <dgm:spPr/>
    </dgm:pt>
    <dgm:pt modelId="{C4AE6F1A-858C-A249-A80C-268748FA02A0}" type="pres">
      <dgm:prSet presAssocID="{BEEE60C2-8361-1E4E-876C-EE86EB5406B9}" presName="rootText" presStyleLbl="node2" presStyleIdx="0" presStyleCnt="1" custScaleX="194567" custScaleY="257480">
        <dgm:presLayoutVars>
          <dgm:chPref val="3"/>
        </dgm:presLayoutVars>
      </dgm:prSet>
      <dgm:spPr/>
    </dgm:pt>
    <dgm:pt modelId="{5CE6A22A-C909-074E-8C1C-4D1CD4D4018D}" type="pres">
      <dgm:prSet presAssocID="{BEEE60C2-8361-1E4E-876C-EE86EB5406B9}" presName="rootConnector" presStyleLbl="node2" presStyleIdx="0" presStyleCnt="1"/>
      <dgm:spPr/>
    </dgm:pt>
    <dgm:pt modelId="{62442D44-7382-2643-B49F-E8CC654D5BCB}" type="pres">
      <dgm:prSet presAssocID="{BEEE60C2-8361-1E4E-876C-EE86EB5406B9}" presName="hierChild4" presStyleCnt="0"/>
      <dgm:spPr/>
    </dgm:pt>
    <dgm:pt modelId="{0AF39860-4A30-0748-93BF-2236BA53D404}" type="pres">
      <dgm:prSet presAssocID="{5F81B785-894C-0B4F-B39F-4A279580B16C}" presName="Name37" presStyleLbl="parChTrans1D3" presStyleIdx="0" presStyleCnt="2"/>
      <dgm:spPr/>
    </dgm:pt>
    <dgm:pt modelId="{65953467-C2DC-2448-8F6E-C97B0A13877A}" type="pres">
      <dgm:prSet presAssocID="{F6F2FC4F-6B3E-AE41-947A-C99E3E24F719}" presName="hierRoot2" presStyleCnt="0">
        <dgm:presLayoutVars>
          <dgm:hierBranch val="init"/>
        </dgm:presLayoutVars>
      </dgm:prSet>
      <dgm:spPr/>
    </dgm:pt>
    <dgm:pt modelId="{7FEDAB02-545D-204A-90F5-80C840476978}" type="pres">
      <dgm:prSet presAssocID="{F6F2FC4F-6B3E-AE41-947A-C99E3E24F719}" presName="rootComposite" presStyleCnt="0"/>
      <dgm:spPr/>
    </dgm:pt>
    <dgm:pt modelId="{8A22BB07-2766-464C-A993-0AA474A7F8E1}" type="pres">
      <dgm:prSet presAssocID="{F6F2FC4F-6B3E-AE41-947A-C99E3E24F719}" presName="rootText" presStyleLbl="node3" presStyleIdx="0" presStyleCnt="1" custLinFactNeighborY="41120">
        <dgm:presLayoutVars>
          <dgm:chPref val="3"/>
        </dgm:presLayoutVars>
      </dgm:prSet>
      <dgm:spPr/>
    </dgm:pt>
    <dgm:pt modelId="{43B25827-CE5D-A342-9C22-10B86AACA712}" type="pres">
      <dgm:prSet presAssocID="{F6F2FC4F-6B3E-AE41-947A-C99E3E24F719}" presName="rootConnector" presStyleLbl="node3" presStyleIdx="0" presStyleCnt="1"/>
      <dgm:spPr/>
    </dgm:pt>
    <dgm:pt modelId="{0AD9D3FE-7B9C-7440-92E2-B9DC5851AD45}" type="pres">
      <dgm:prSet presAssocID="{F6F2FC4F-6B3E-AE41-947A-C99E3E24F719}" presName="hierChild4" presStyleCnt="0"/>
      <dgm:spPr/>
    </dgm:pt>
    <dgm:pt modelId="{ECF59113-669F-3043-A200-6E9ED9042F05}" type="pres">
      <dgm:prSet presAssocID="{976CB55D-E0AC-344D-A4C2-27CAA64534C6}" presName="Name37" presStyleLbl="parChTrans1D4" presStyleIdx="0" presStyleCnt="3"/>
      <dgm:spPr/>
    </dgm:pt>
    <dgm:pt modelId="{61F73A63-42CF-0B4E-9BA2-AC22D00E0251}" type="pres">
      <dgm:prSet presAssocID="{710B22DA-1904-8347-BA26-AEBB1C57D79D}" presName="hierRoot2" presStyleCnt="0">
        <dgm:presLayoutVars>
          <dgm:hierBranch val="init"/>
        </dgm:presLayoutVars>
      </dgm:prSet>
      <dgm:spPr/>
    </dgm:pt>
    <dgm:pt modelId="{9765DD65-D9F6-2F4E-BEEC-9FFA9ECC6FCC}" type="pres">
      <dgm:prSet presAssocID="{710B22DA-1904-8347-BA26-AEBB1C57D79D}" presName="rootComposite" presStyleCnt="0"/>
      <dgm:spPr/>
    </dgm:pt>
    <dgm:pt modelId="{1491C599-BDCC-BD49-9F45-60F4FAC37DF3}" type="pres">
      <dgm:prSet presAssocID="{710B22DA-1904-8347-BA26-AEBB1C57D79D}" presName="rootText" presStyleLbl="node4" presStyleIdx="0" presStyleCnt="2" custLinFactY="38708" custLinFactNeighborX="-60904" custLinFactNeighborY="100000">
        <dgm:presLayoutVars>
          <dgm:chPref val="3"/>
        </dgm:presLayoutVars>
      </dgm:prSet>
      <dgm:spPr/>
    </dgm:pt>
    <dgm:pt modelId="{895A2FC8-A847-9C41-B9B5-28A7909DDF9A}" type="pres">
      <dgm:prSet presAssocID="{710B22DA-1904-8347-BA26-AEBB1C57D79D}" presName="rootConnector" presStyleLbl="node4" presStyleIdx="0" presStyleCnt="2"/>
      <dgm:spPr/>
    </dgm:pt>
    <dgm:pt modelId="{2492B87F-D9AA-1D44-B909-9CF0A29896CC}" type="pres">
      <dgm:prSet presAssocID="{710B22DA-1904-8347-BA26-AEBB1C57D79D}" presName="hierChild4" presStyleCnt="0"/>
      <dgm:spPr/>
    </dgm:pt>
    <dgm:pt modelId="{F215A411-1B68-BE4D-BF47-DFF805C53379}" type="pres">
      <dgm:prSet presAssocID="{710B22DA-1904-8347-BA26-AEBB1C57D79D}" presName="hierChild5" presStyleCnt="0"/>
      <dgm:spPr/>
    </dgm:pt>
    <dgm:pt modelId="{B675CE80-F792-074F-B7C0-E86C10C9FBE5}" type="pres">
      <dgm:prSet presAssocID="{5BFC8E8C-A555-5341-93F0-2F8FF19B6808}" presName="Name37" presStyleLbl="parChTrans1D4" presStyleIdx="1" presStyleCnt="3"/>
      <dgm:spPr/>
    </dgm:pt>
    <dgm:pt modelId="{7A08A4C3-79FA-B940-839B-41755D03DA06}" type="pres">
      <dgm:prSet presAssocID="{DA02B220-D3D3-6746-8732-6950CA5FCAA6}" presName="hierRoot2" presStyleCnt="0">
        <dgm:presLayoutVars>
          <dgm:hierBranch val="init"/>
        </dgm:presLayoutVars>
      </dgm:prSet>
      <dgm:spPr/>
    </dgm:pt>
    <dgm:pt modelId="{58FC97AB-A55B-BF4F-9009-1D10BF2BA419}" type="pres">
      <dgm:prSet presAssocID="{DA02B220-D3D3-6746-8732-6950CA5FCAA6}" presName="rootComposite" presStyleCnt="0"/>
      <dgm:spPr/>
    </dgm:pt>
    <dgm:pt modelId="{E217D6ED-A7EC-3240-8E39-8082AC4F9771}" type="pres">
      <dgm:prSet presAssocID="{DA02B220-D3D3-6746-8732-6950CA5FCAA6}" presName="rootText" presStyleLbl="node4" presStyleIdx="1" presStyleCnt="2" custLinFactNeighborX="10958">
        <dgm:presLayoutVars>
          <dgm:chPref val="3"/>
        </dgm:presLayoutVars>
      </dgm:prSet>
      <dgm:spPr/>
    </dgm:pt>
    <dgm:pt modelId="{CA383327-1985-C849-82D2-59429038A660}" type="pres">
      <dgm:prSet presAssocID="{DA02B220-D3D3-6746-8732-6950CA5FCAA6}" presName="rootConnector" presStyleLbl="node4" presStyleIdx="1" presStyleCnt="2"/>
      <dgm:spPr/>
    </dgm:pt>
    <dgm:pt modelId="{C0E813BC-7F1D-6946-AA86-1504017C2AA2}" type="pres">
      <dgm:prSet presAssocID="{DA02B220-D3D3-6746-8732-6950CA5FCAA6}" presName="hierChild4" presStyleCnt="0"/>
      <dgm:spPr/>
    </dgm:pt>
    <dgm:pt modelId="{90B265C1-B33C-EA41-B9A3-4D5818981203}" type="pres">
      <dgm:prSet presAssocID="{DA02B220-D3D3-6746-8732-6950CA5FCAA6}" presName="hierChild5" presStyleCnt="0"/>
      <dgm:spPr/>
    </dgm:pt>
    <dgm:pt modelId="{A26FDD13-35E2-2648-9A81-F6FE2846145B}" type="pres">
      <dgm:prSet presAssocID="{F6F2FC4F-6B3E-AE41-947A-C99E3E24F719}" presName="hierChild5" presStyleCnt="0"/>
      <dgm:spPr/>
    </dgm:pt>
    <dgm:pt modelId="{C17A5D39-9035-3C4F-AB8E-145357EEFDF0}" type="pres">
      <dgm:prSet presAssocID="{987CC98E-1933-024F-B188-EF2027589BF2}" presName="Name111" presStyleLbl="parChTrans1D4" presStyleIdx="2" presStyleCnt="3"/>
      <dgm:spPr/>
    </dgm:pt>
    <dgm:pt modelId="{2F8F0436-A1F9-A54D-B6B4-5FABCC94BFA9}" type="pres">
      <dgm:prSet presAssocID="{FA2844B8-8244-1542-9F1E-D9FB9353D97A}" presName="hierRoot3" presStyleCnt="0">
        <dgm:presLayoutVars>
          <dgm:hierBranch val="init"/>
        </dgm:presLayoutVars>
      </dgm:prSet>
      <dgm:spPr/>
    </dgm:pt>
    <dgm:pt modelId="{91E6A55B-E3FA-F746-98D7-71A1675BA70F}" type="pres">
      <dgm:prSet presAssocID="{FA2844B8-8244-1542-9F1E-D9FB9353D97A}" presName="rootComposite3" presStyleCnt="0"/>
      <dgm:spPr/>
    </dgm:pt>
    <dgm:pt modelId="{5A26DEC5-27A0-6043-90AA-A5CAF1865DBB}" type="pres">
      <dgm:prSet presAssocID="{FA2844B8-8244-1542-9F1E-D9FB9353D97A}" presName="rootText3" presStyleLbl="asst3" presStyleIdx="0" presStyleCnt="1" custScaleX="136422" custScaleY="161163" custLinFactNeighborY="92159">
        <dgm:presLayoutVars>
          <dgm:chPref val="3"/>
        </dgm:presLayoutVars>
      </dgm:prSet>
      <dgm:spPr/>
    </dgm:pt>
    <dgm:pt modelId="{BBDBC404-E68F-8040-80D4-3EBE9627CCC7}" type="pres">
      <dgm:prSet presAssocID="{FA2844B8-8244-1542-9F1E-D9FB9353D97A}" presName="rootConnector3" presStyleLbl="asst3" presStyleIdx="0" presStyleCnt="1"/>
      <dgm:spPr/>
    </dgm:pt>
    <dgm:pt modelId="{81C017FB-CFD4-7A4E-BE16-C5E9E70E91E7}" type="pres">
      <dgm:prSet presAssocID="{FA2844B8-8244-1542-9F1E-D9FB9353D97A}" presName="hierChild6" presStyleCnt="0"/>
      <dgm:spPr/>
    </dgm:pt>
    <dgm:pt modelId="{52431D41-ACE8-D241-8798-596E632E2644}" type="pres">
      <dgm:prSet presAssocID="{FA2844B8-8244-1542-9F1E-D9FB9353D97A}" presName="hierChild7" presStyleCnt="0"/>
      <dgm:spPr/>
    </dgm:pt>
    <dgm:pt modelId="{CF09F621-8D8F-0141-BB15-FE29D2F6DE60}" type="pres">
      <dgm:prSet presAssocID="{BEEE60C2-8361-1E4E-876C-EE86EB5406B9}" presName="hierChild5" presStyleCnt="0"/>
      <dgm:spPr/>
    </dgm:pt>
    <dgm:pt modelId="{AA943E11-182B-F04F-A12A-6BA167118634}" type="pres">
      <dgm:prSet presAssocID="{03CE3DB5-8C20-A146-ACC5-DDEF3E814933}" presName="Name111" presStyleLbl="parChTrans1D3" presStyleIdx="1" presStyleCnt="2"/>
      <dgm:spPr/>
    </dgm:pt>
    <dgm:pt modelId="{2A3FA368-FE7F-5C41-A355-935DF8DECB1A}" type="pres">
      <dgm:prSet presAssocID="{A7422462-1329-3745-901C-B335D8E1BDC7}" presName="hierRoot3" presStyleCnt="0">
        <dgm:presLayoutVars>
          <dgm:hierBranch val="init"/>
        </dgm:presLayoutVars>
      </dgm:prSet>
      <dgm:spPr/>
    </dgm:pt>
    <dgm:pt modelId="{807EB914-A5B0-6A49-818E-52C90A88E9DF}" type="pres">
      <dgm:prSet presAssocID="{A7422462-1329-3745-901C-B335D8E1BDC7}" presName="rootComposite3" presStyleCnt="0"/>
      <dgm:spPr/>
    </dgm:pt>
    <dgm:pt modelId="{071A5793-2693-C44C-8B46-345D2FD129AE}" type="pres">
      <dgm:prSet presAssocID="{A7422462-1329-3745-901C-B335D8E1BDC7}" presName="rootText3" presStyleLbl="asst2" presStyleIdx="0" presStyleCnt="1" custScaleX="159601" custLinFactNeighborY="38844">
        <dgm:presLayoutVars>
          <dgm:chPref val="3"/>
        </dgm:presLayoutVars>
      </dgm:prSet>
      <dgm:spPr/>
    </dgm:pt>
    <dgm:pt modelId="{B5330AB4-6F40-AB40-97F2-8C5A9994DC60}" type="pres">
      <dgm:prSet presAssocID="{A7422462-1329-3745-901C-B335D8E1BDC7}" presName="rootConnector3" presStyleLbl="asst2" presStyleIdx="0" presStyleCnt="1"/>
      <dgm:spPr/>
    </dgm:pt>
    <dgm:pt modelId="{5C276A9D-F9A4-C540-BB49-7046BE6D2E37}" type="pres">
      <dgm:prSet presAssocID="{A7422462-1329-3745-901C-B335D8E1BDC7}" presName="hierChild6" presStyleCnt="0"/>
      <dgm:spPr/>
    </dgm:pt>
    <dgm:pt modelId="{9FA8ADD6-0091-4247-8E82-13C109FCFE39}" type="pres">
      <dgm:prSet presAssocID="{A7422462-1329-3745-901C-B335D8E1BDC7}" presName="hierChild7" presStyleCnt="0"/>
      <dgm:spPr/>
    </dgm:pt>
    <dgm:pt modelId="{6614206F-FCBF-9045-99C3-B3281D26E770}" type="pres">
      <dgm:prSet presAssocID="{427A63BC-3A4B-4F4D-83AD-DD0F22EB8CD8}" presName="hierChild3" presStyleCnt="0"/>
      <dgm:spPr/>
    </dgm:pt>
  </dgm:ptLst>
  <dgm:cxnLst>
    <dgm:cxn modelId="{0CE49F09-5CB1-594F-A962-E5C2B618017C}" type="presOf" srcId="{F6F2FC4F-6B3E-AE41-947A-C99E3E24F719}" destId="{8A22BB07-2766-464C-A993-0AA474A7F8E1}" srcOrd="0" destOrd="0" presId="urn:microsoft.com/office/officeart/2005/8/layout/orgChart1"/>
    <dgm:cxn modelId="{F35ED812-A7BF-B84E-B84D-5F4E771B3389}" srcId="{F6F2FC4F-6B3E-AE41-947A-C99E3E24F719}" destId="{710B22DA-1904-8347-BA26-AEBB1C57D79D}" srcOrd="1" destOrd="0" parTransId="{976CB55D-E0AC-344D-A4C2-27CAA64534C6}" sibTransId="{187D1968-9BD2-9F4B-ACA2-C7BD1BC74720}"/>
    <dgm:cxn modelId="{A585001A-2C69-AE44-9DD3-8AC21490D4E8}" srcId="{BEEE60C2-8361-1E4E-876C-EE86EB5406B9}" destId="{A7422462-1329-3745-901C-B335D8E1BDC7}" srcOrd="0" destOrd="0" parTransId="{03CE3DB5-8C20-A146-ACC5-DDEF3E814933}" sibTransId="{7C0FDCAA-26F4-B44A-AB99-CEF6C9B39348}"/>
    <dgm:cxn modelId="{CA1D241C-34B9-BD4E-A551-B475D6EBE1A2}" type="presOf" srcId="{5BFC8E8C-A555-5341-93F0-2F8FF19B6808}" destId="{B675CE80-F792-074F-B7C0-E86C10C9FBE5}" srcOrd="0" destOrd="0" presId="urn:microsoft.com/office/officeart/2005/8/layout/orgChart1"/>
    <dgm:cxn modelId="{EC05DD29-9580-1041-A46E-B8A61A3BC795}" type="presOf" srcId="{FA2844B8-8244-1542-9F1E-D9FB9353D97A}" destId="{5A26DEC5-27A0-6043-90AA-A5CAF1865DBB}" srcOrd="0" destOrd="0" presId="urn:microsoft.com/office/officeart/2005/8/layout/orgChart1"/>
    <dgm:cxn modelId="{4F71562B-3880-2749-8696-754F5B6237B8}" type="presOf" srcId="{BEEE60C2-8361-1E4E-876C-EE86EB5406B9}" destId="{5CE6A22A-C909-074E-8C1C-4D1CD4D4018D}" srcOrd="1" destOrd="0" presId="urn:microsoft.com/office/officeart/2005/8/layout/orgChart1"/>
    <dgm:cxn modelId="{D36E212F-92FF-944A-8055-3EC6506359E8}" type="presOf" srcId="{832B88D5-80A1-0F4A-8BC4-0F4E345CBA9C}" destId="{5D9472DC-C915-0E4E-8983-580F2087094A}" srcOrd="0" destOrd="0" presId="urn:microsoft.com/office/officeart/2005/8/layout/orgChart1"/>
    <dgm:cxn modelId="{D6DC875E-FE26-8F42-83F2-DF8702CEB8A4}" type="presOf" srcId="{710B22DA-1904-8347-BA26-AEBB1C57D79D}" destId="{1491C599-BDCC-BD49-9F45-60F4FAC37DF3}" srcOrd="0" destOrd="0" presId="urn:microsoft.com/office/officeart/2005/8/layout/orgChart1"/>
    <dgm:cxn modelId="{CD838A41-925A-0544-8BDB-5A0B44D9BB78}" srcId="{BEEE60C2-8361-1E4E-876C-EE86EB5406B9}" destId="{F6F2FC4F-6B3E-AE41-947A-C99E3E24F719}" srcOrd="1" destOrd="0" parTransId="{5F81B785-894C-0B4F-B39F-4A279580B16C}" sibTransId="{547C1D2C-AA9A-AE41-8E56-05118D7040AE}"/>
    <dgm:cxn modelId="{3CCE9D61-E9F6-B34B-B766-77CEB04EC0F4}" type="presOf" srcId="{A7422462-1329-3745-901C-B335D8E1BDC7}" destId="{071A5793-2693-C44C-8B46-345D2FD129AE}" srcOrd="0" destOrd="0" presId="urn:microsoft.com/office/officeart/2005/8/layout/orgChart1"/>
    <dgm:cxn modelId="{E1234643-C944-8343-A8A4-BF2381F7BBD8}" type="presOf" srcId="{03CE3DB5-8C20-A146-ACC5-DDEF3E814933}" destId="{AA943E11-182B-F04F-A12A-6BA167118634}" srcOrd="0" destOrd="0" presId="urn:microsoft.com/office/officeart/2005/8/layout/orgChart1"/>
    <dgm:cxn modelId="{F45DCD49-D153-8F43-B148-E61E45CE4D2F}" type="presOf" srcId="{F6F2FC4F-6B3E-AE41-947A-C99E3E24F719}" destId="{43B25827-CE5D-A342-9C22-10B86AACA712}" srcOrd="1" destOrd="0" presId="urn:microsoft.com/office/officeart/2005/8/layout/orgChart1"/>
    <dgm:cxn modelId="{708A1774-8DDE-AE4C-9A4B-02A5496C6869}" type="presOf" srcId="{FA2844B8-8244-1542-9F1E-D9FB9353D97A}" destId="{BBDBC404-E68F-8040-80D4-3EBE9627CCC7}" srcOrd="1" destOrd="0" presId="urn:microsoft.com/office/officeart/2005/8/layout/orgChart1"/>
    <dgm:cxn modelId="{50FEF175-5FE3-8247-AE5C-47A5AF2CDBB5}" srcId="{F6F2FC4F-6B3E-AE41-947A-C99E3E24F719}" destId="{FA2844B8-8244-1542-9F1E-D9FB9353D97A}" srcOrd="0" destOrd="0" parTransId="{987CC98E-1933-024F-B188-EF2027589BF2}" sibTransId="{F4097373-86B7-7943-8F5E-EE8CD23D7CC6}"/>
    <dgm:cxn modelId="{A187F976-A79C-D741-BBEC-F180B70D2953}" type="presOf" srcId="{976CB55D-E0AC-344D-A4C2-27CAA64534C6}" destId="{ECF59113-669F-3043-A200-6E9ED9042F05}" srcOrd="0" destOrd="0" presId="urn:microsoft.com/office/officeart/2005/8/layout/orgChart1"/>
    <dgm:cxn modelId="{A2591277-DA9C-6D43-9FF1-21C694EB72F4}" type="presOf" srcId="{987CC98E-1933-024F-B188-EF2027589BF2}" destId="{C17A5D39-9035-3C4F-AB8E-145357EEFDF0}" srcOrd="0" destOrd="0" presId="urn:microsoft.com/office/officeart/2005/8/layout/orgChart1"/>
    <dgm:cxn modelId="{BC597D78-BD98-214D-BB10-396DCCD30895}" type="presOf" srcId="{5F81B785-894C-0B4F-B39F-4A279580B16C}" destId="{0AF39860-4A30-0748-93BF-2236BA53D404}" srcOrd="0" destOrd="0" presId="urn:microsoft.com/office/officeart/2005/8/layout/orgChart1"/>
    <dgm:cxn modelId="{FDCB927A-0005-6742-B0ED-4D8AF095E014}" type="presOf" srcId="{427A63BC-3A4B-4F4D-83AD-DD0F22EB8CD8}" destId="{C964A8F8-040D-F14B-B8E1-C43E11CDB6A5}" srcOrd="0" destOrd="0" presId="urn:microsoft.com/office/officeart/2005/8/layout/orgChart1"/>
    <dgm:cxn modelId="{643E0D80-F8D8-2E4A-887A-6FEE36103BCF}" type="presOf" srcId="{BEEE60C2-8361-1E4E-876C-EE86EB5406B9}" destId="{C4AE6F1A-858C-A249-A80C-268748FA02A0}" srcOrd="0" destOrd="0" presId="urn:microsoft.com/office/officeart/2005/8/layout/orgChart1"/>
    <dgm:cxn modelId="{4292088B-3FC6-6A4E-AB5D-8719D10A1F43}" type="presOf" srcId="{710B22DA-1904-8347-BA26-AEBB1C57D79D}" destId="{895A2FC8-A847-9C41-B9B5-28A7909DDF9A}" srcOrd="1" destOrd="0" presId="urn:microsoft.com/office/officeart/2005/8/layout/orgChart1"/>
    <dgm:cxn modelId="{B5E7058D-1AF4-254C-A6EF-BE1AD1CC3E7E}" type="presOf" srcId="{A7422462-1329-3745-901C-B335D8E1BDC7}" destId="{B5330AB4-6F40-AB40-97F2-8C5A9994DC60}" srcOrd="1" destOrd="0" presId="urn:microsoft.com/office/officeart/2005/8/layout/orgChart1"/>
    <dgm:cxn modelId="{A6B2F595-2DED-CF45-AAD6-CB384798DD34}" type="presOf" srcId="{DA02B220-D3D3-6746-8732-6950CA5FCAA6}" destId="{E217D6ED-A7EC-3240-8E39-8082AC4F9771}" srcOrd="0" destOrd="0" presId="urn:microsoft.com/office/officeart/2005/8/layout/orgChart1"/>
    <dgm:cxn modelId="{F8DAABA5-833D-CB4D-8F8D-B4F20A342AE9}" type="presOf" srcId="{427A63BC-3A4B-4F4D-83AD-DD0F22EB8CD8}" destId="{87672FE6-DC8A-5A48-A36E-F0A2D37BFE23}" srcOrd="1" destOrd="0" presId="urn:microsoft.com/office/officeart/2005/8/layout/orgChart1"/>
    <dgm:cxn modelId="{DC50D2AE-B533-1E4E-B7AB-0FE2D080D10A}" srcId="{427A63BC-3A4B-4F4D-83AD-DD0F22EB8CD8}" destId="{BEEE60C2-8361-1E4E-876C-EE86EB5406B9}" srcOrd="0" destOrd="0" parTransId="{832B88D5-80A1-0F4A-8BC4-0F4E345CBA9C}" sibTransId="{1B20126B-EFEA-9C4A-A4BA-F5713B717545}"/>
    <dgm:cxn modelId="{2A1D11D0-4199-2249-BE1E-07287AD44E06}" srcId="{F6F2FC4F-6B3E-AE41-947A-C99E3E24F719}" destId="{DA02B220-D3D3-6746-8732-6950CA5FCAA6}" srcOrd="2" destOrd="0" parTransId="{5BFC8E8C-A555-5341-93F0-2F8FF19B6808}" sibTransId="{47AFA769-D253-7D49-BC46-F34D6371D307}"/>
    <dgm:cxn modelId="{F9B1C2D5-F904-6A47-9CF3-B9EA039A7F8D}" srcId="{B845A22A-F466-8B4F-AADF-E6EBBE44E024}" destId="{427A63BC-3A4B-4F4D-83AD-DD0F22EB8CD8}" srcOrd="0" destOrd="0" parTransId="{33E0F510-12B1-7243-B9BD-8DFDB0A290BF}" sibTransId="{507A11AD-AA99-AB4F-8512-6A8BE880EC31}"/>
    <dgm:cxn modelId="{B8E85EE1-C583-6345-A517-F9798D16AA0A}" type="presOf" srcId="{B845A22A-F466-8B4F-AADF-E6EBBE44E024}" destId="{3B66905C-0073-D946-9CC2-783B75202F90}" srcOrd="0" destOrd="0" presId="urn:microsoft.com/office/officeart/2005/8/layout/orgChart1"/>
    <dgm:cxn modelId="{840BCFFE-0F15-C540-8BA7-001252C4EBDE}" type="presOf" srcId="{DA02B220-D3D3-6746-8732-6950CA5FCAA6}" destId="{CA383327-1985-C849-82D2-59429038A660}" srcOrd="1" destOrd="0" presId="urn:microsoft.com/office/officeart/2005/8/layout/orgChart1"/>
    <dgm:cxn modelId="{DEBFDF5E-C4D9-1A4C-9720-2E630FAA6F0C}" type="presParOf" srcId="{3B66905C-0073-D946-9CC2-783B75202F90}" destId="{DCAA09DA-576A-2843-B822-883B4B8E3490}" srcOrd="0" destOrd="0" presId="urn:microsoft.com/office/officeart/2005/8/layout/orgChart1"/>
    <dgm:cxn modelId="{5307EE32-CB11-2946-BAF9-B5DF55498596}" type="presParOf" srcId="{DCAA09DA-576A-2843-B822-883B4B8E3490}" destId="{CE09FD8F-AFD7-B34A-B8FD-103BD790F8CE}" srcOrd="0" destOrd="0" presId="urn:microsoft.com/office/officeart/2005/8/layout/orgChart1"/>
    <dgm:cxn modelId="{44E6BDBC-6508-7D47-8B20-430A8B1CEBED}" type="presParOf" srcId="{CE09FD8F-AFD7-B34A-B8FD-103BD790F8CE}" destId="{C964A8F8-040D-F14B-B8E1-C43E11CDB6A5}" srcOrd="0" destOrd="0" presId="urn:microsoft.com/office/officeart/2005/8/layout/orgChart1"/>
    <dgm:cxn modelId="{7023C17B-313C-9F40-8E47-38BA0D754DFD}" type="presParOf" srcId="{CE09FD8F-AFD7-B34A-B8FD-103BD790F8CE}" destId="{87672FE6-DC8A-5A48-A36E-F0A2D37BFE23}" srcOrd="1" destOrd="0" presId="urn:microsoft.com/office/officeart/2005/8/layout/orgChart1"/>
    <dgm:cxn modelId="{3DAC0371-D4AF-564B-AE8D-85D2F9DF39D5}" type="presParOf" srcId="{DCAA09DA-576A-2843-B822-883B4B8E3490}" destId="{FFD4FFDD-D1DB-1A42-9AFD-F11491DF4C67}" srcOrd="1" destOrd="0" presId="urn:microsoft.com/office/officeart/2005/8/layout/orgChart1"/>
    <dgm:cxn modelId="{4A235A51-D572-5742-BAA0-7DEA3D3C2EE4}" type="presParOf" srcId="{FFD4FFDD-D1DB-1A42-9AFD-F11491DF4C67}" destId="{5D9472DC-C915-0E4E-8983-580F2087094A}" srcOrd="0" destOrd="0" presId="urn:microsoft.com/office/officeart/2005/8/layout/orgChart1"/>
    <dgm:cxn modelId="{DE7339E2-3EEE-8F43-B27E-0E44B825FD75}" type="presParOf" srcId="{FFD4FFDD-D1DB-1A42-9AFD-F11491DF4C67}" destId="{7EDC296C-E4C0-5445-989D-35B6D65B2BCD}" srcOrd="1" destOrd="0" presId="urn:microsoft.com/office/officeart/2005/8/layout/orgChart1"/>
    <dgm:cxn modelId="{182B0634-0E70-594E-8EA8-5782A89DF794}" type="presParOf" srcId="{7EDC296C-E4C0-5445-989D-35B6D65B2BCD}" destId="{D915E49D-BC98-784B-B5D8-8EC074C4E18B}" srcOrd="0" destOrd="0" presId="urn:microsoft.com/office/officeart/2005/8/layout/orgChart1"/>
    <dgm:cxn modelId="{6A703FF2-C007-AD4F-96DF-93D3BAC5F49C}" type="presParOf" srcId="{D915E49D-BC98-784B-B5D8-8EC074C4E18B}" destId="{C4AE6F1A-858C-A249-A80C-268748FA02A0}" srcOrd="0" destOrd="0" presId="urn:microsoft.com/office/officeart/2005/8/layout/orgChart1"/>
    <dgm:cxn modelId="{1750C5C5-C984-B047-AFA3-7C08DA0B262B}" type="presParOf" srcId="{D915E49D-BC98-784B-B5D8-8EC074C4E18B}" destId="{5CE6A22A-C909-074E-8C1C-4D1CD4D4018D}" srcOrd="1" destOrd="0" presId="urn:microsoft.com/office/officeart/2005/8/layout/orgChart1"/>
    <dgm:cxn modelId="{6134793A-F23D-4646-9AEC-7396951FC3FD}" type="presParOf" srcId="{7EDC296C-E4C0-5445-989D-35B6D65B2BCD}" destId="{62442D44-7382-2643-B49F-E8CC654D5BCB}" srcOrd="1" destOrd="0" presId="urn:microsoft.com/office/officeart/2005/8/layout/orgChart1"/>
    <dgm:cxn modelId="{9BC20851-CBDD-194B-9C8E-4D80C56FAA1A}" type="presParOf" srcId="{62442D44-7382-2643-B49F-E8CC654D5BCB}" destId="{0AF39860-4A30-0748-93BF-2236BA53D404}" srcOrd="0" destOrd="0" presId="urn:microsoft.com/office/officeart/2005/8/layout/orgChart1"/>
    <dgm:cxn modelId="{06704337-E264-434C-A576-74B57FAB744C}" type="presParOf" srcId="{62442D44-7382-2643-B49F-E8CC654D5BCB}" destId="{65953467-C2DC-2448-8F6E-C97B0A13877A}" srcOrd="1" destOrd="0" presId="urn:microsoft.com/office/officeart/2005/8/layout/orgChart1"/>
    <dgm:cxn modelId="{C50555F1-7D5D-0D47-A979-BFFA5581AC23}" type="presParOf" srcId="{65953467-C2DC-2448-8F6E-C97B0A13877A}" destId="{7FEDAB02-545D-204A-90F5-80C840476978}" srcOrd="0" destOrd="0" presId="urn:microsoft.com/office/officeart/2005/8/layout/orgChart1"/>
    <dgm:cxn modelId="{26534730-B1D9-5B47-9A35-697A69A8CB49}" type="presParOf" srcId="{7FEDAB02-545D-204A-90F5-80C840476978}" destId="{8A22BB07-2766-464C-A993-0AA474A7F8E1}" srcOrd="0" destOrd="0" presId="urn:microsoft.com/office/officeart/2005/8/layout/orgChart1"/>
    <dgm:cxn modelId="{F0E46C27-5EB2-4244-AE9C-38A67FBE3397}" type="presParOf" srcId="{7FEDAB02-545D-204A-90F5-80C840476978}" destId="{43B25827-CE5D-A342-9C22-10B86AACA712}" srcOrd="1" destOrd="0" presId="urn:microsoft.com/office/officeart/2005/8/layout/orgChart1"/>
    <dgm:cxn modelId="{C6403F7C-AFCC-C54B-A091-01DA45115EAC}" type="presParOf" srcId="{65953467-C2DC-2448-8F6E-C97B0A13877A}" destId="{0AD9D3FE-7B9C-7440-92E2-B9DC5851AD45}" srcOrd="1" destOrd="0" presId="urn:microsoft.com/office/officeart/2005/8/layout/orgChart1"/>
    <dgm:cxn modelId="{FBE720FC-DA71-134A-A7C4-AB82C0A41039}" type="presParOf" srcId="{0AD9D3FE-7B9C-7440-92E2-B9DC5851AD45}" destId="{ECF59113-669F-3043-A200-6E9ED9042F05}" srcOrd="0" destOrd="0" presId="urn:microsoft.com/office/officeart/2005/8/layout/orgChart1"/>
    <dgm:cxn modelId="{F6043DD8-3D59-C34D-BFDB-A0091504C57F}" type="presParOf" srcId="{0AD9D3FE-7B9C-7440-92E2-B9DC5851AD45}" destId="{61F73A63-42CF-0B4E-9BA2-AC22D00E0251}" srcOrd="1" destOrd="0" presId="urn:microsoft.com/office/officeart/2005/8/layout/orgChart1"/>
    <dgm:cxn modelId="{B0DCC7A8-89C0-064B-A3E3-9A6623FA00F7}" type="presParOf" srcId="{61F73A63-42CF-0B4E-9BA2-AC22D00E0251}" destId="{9765DD65-D9F6-2F4E-BEEC-9FFA9ECC6FCC}" srcOrd="0" destOrd="0" presId="urn:microsoft.com/office/officeart/2005/8/layout/orgChart1"/>
    <dgm:cxn modelId="{E4B202F0-D1D3-EA4B-9867-0A80668A4736}" type="presParOf" srcId="{9765DD65-D9F6-2F4E-BEEC-9FFA9ECC6FCC}" destId="{1491C599-BDCC-BD49-9F45-60F4FAC37DF3}" srcOrd="0" destOrd="0" presId="urn:microsoft.com/office/officeart/2005/8/layout/orgChart1"/>
    <dgm:cxn modelId="{B5A8E665-15EA-484B-8181-E154067C4D09}" type="presParOf" srcId="{9765DD65-D9F6-2F4E-BEEC-9FFA9ECC6FCC}" destId="{895A2FC8-A847-9C41-B9B5-28A7909DDF9A}" srcOrd="1" destOrd="0" presId="urn:microsoft.com/office/officeart/2005/8/layout/orgChart1"/>
    <dgm:cxn modelId="{B510FDDA-B15F-5D4A-BC03-787D75F0690E}" type="presParOf" srcId="{61F73A63-42CF-0B4E-9BA2-AC22D00E0251}" destId="{2492B87F-D9AA-1D44-B909-9CF0A29896CC}" srcOrd="1" destOrd="0" presId="urn:microsoft.com/office/officeart/2005/8/layout/orgChart1"/>
    <dgm:cxn modelId="{0862BF5D-39A2-784C-B118-D547AA98C51E}" type="presParOf" srcId="{61F73A63-42CF-0B4E-9BA2-AC22D00E0251}" destId="{F215A411-1B68-BE4D-BF47-DFF805C53379}" srcOrd="2" destOrd="0" presId="urn:microsoft.com/office/officeart/2005/8/layout/orgChart1"/>
    <dgm:cxn modelId="{4F096E3C-2B5F-7042-8D5B-5ED7A7B69AC2}" type="presParOf" srcId="{0AD9D3FE-7B9C-7440-92E2-B9DC5851AD45}" destId="{B675CE80-F792-074F-B7C0-E86C10C9FBE5}" srcOrd="2" destOrd="0" presId="urn:microsoft.com/office/officeart/2005/8/layout/orgChart1"/>
    <dgm:cxn modelId="{A1B616AB-0934-E247-BE35-D0099B5456E3}" type="presParOf" srcId="{0AD9D3FE-7B9C-7440-92E2-B9DC5851AD45}" destId="{7A08A4C3-79FA-B940-839B-41755D03DA06}" srcOrd="3" destOrd="0" presId="urn:microsoft.com/office/officeart/2005/8/layout/orgChart1"/>
    <dgm:cxn modelId="{09B6F320-121A-9C43-ACC1-FE2B1CE42F7F}" type="presParOf" srcId="{7A08A4C3-79FA-B940-839B-41755D03DA06}" destId="{58FC97AB-A55B-BF4F-9009-1D10BF2BA419}" srcOrd="0" destOrd="0" presId="urn:microsoft.com/office/officeart/2005/8/layout/orgChart1"/>
    <dgm:cxn modelId="{5CF96E19-E677-404F-8ACA-267A7723058F}" type="presParOf" srcId="{58FC97AB-A55B-BF4F-9009-1D10BF2BA419}" destId="{E217D6ED-A7EC-3240-8E39-8082AC4F9771}" srcOrd="0" destOrd="0" presId="urn:microsoft.com/office/officeart/2005/8/layout/orgChart1"/>
    <dgm:cxn modelId="{44BE6A26-CCBF-1943-B14C-19B366954D43}" type="presParOf" srcId="{58FC97AB-A55B-BF4F-9009-1D10BF2BA419}" destId="{CA383327-1985-C849-82D2-59429038A660}" srcOrd="1" destOrd="0" presId="urn:microsoft.com/office/officeart/2005/8/layout/orgChart1"/>
    <dgm:cxn modelId="{CD34455D-D4CC-5C47-B524-ADD23D62E000}" type="presParOf" srcId="{7A08A4C3-79FA-B940-839B-41755D03DA06}" destId="{C0E813BC-7F1D-6946-AA86-1504017C2AA2}" srcOrd="1" destOrd="0" presId="urn:microsoft.com/office/officeart/2005/8/layout/orgChart1"/>
    <dgm:cxn modelId="{76976497-06D8-F544-A974-11CC3CD10644}" type="presParOf" srcId="{7A08A4C3-79FA-B940-839B-41755D03DA06}" destId="{90B265C1-B33C-EA41-B9A3-4D5818981203}" srcOrd="2" destOrd="0" presId="urn:microsoft.com/office/officeart/2005/8/layout/orgChart1"/>
    <dgm:cxn modelId="{17635A02-D066-5A46-8BA1-3E6410003246}" type="presParOf" srcId="{65953467-C2DC-2448-8F6E-C97B0A13877A}" destId="{A26FDD13-35E2-2648-9A81-F6FE2846145B}" srcOrd="2" destOrd="0" presId="urn:microsoft.com/office/officeart/2005/8/layout/orgChart1"/>
    <dgm:cxn modelId="{3CD5B52A-0001-804D-BFDF-48489A95D95E}" type="presParOf" srcId="{A26FDD13-35E2-2648-9A81-F6FE2846145B}" destId="{C17A5D39-9035-3C4F-AB8E-145357EEFDF0}" srcOrd="0" destOrd="0" presId="urn:microsoft.com/office/officeart/2005/8/layout/orgChart1"/>
    <dgm:cxn modelId="{0E89CD2A-377E-DD47-A1E0-F63CCD537426}" type="presParOf" srcId="{A26FDD13-35E2-2648-9A81-F6FE2846145B}" destId="{2F8F0436-A1F9-A54D-B6B4-5FABCC94BFA9}" srcOrd="1" destOrd="0" presId="urn:microsoft.com/office/officeart/2005/8/layout/orgChart1"/>
    <dgm:cxn modelId="{91E74650-737F-2B43-90DA-D9CEC9EF2F01}" type="presParOf" srcId="{2F8F0436-A1F9-A54D-B6B4-5FABCC94BFA9}" destId="{91E6A55B-E3FA-F746-98D7-71A1675BA70F}" srcOrd="0" destOrd="0" presId="urn:microsoft.com/office/officeart/2005/8/layout/orgChart1"/>
    <dgm:cxn modelId="{00A7E0B0-6D47-3144-8DE6-42B067394093}" type="presParOf" srcId="{91E6A55B-E3FA-F746-98D7-71A1675BA70F}" destId="{5A26DEC5-27A0-6043-90AA-A5CAF1865DBB}" srcOrd="0" destOrd="0" presId="urn:microsoft.com/office/officeart/2005/8/layout/orgChart1"/>
    <dgm:cxn modelId="{76BE56A7-241C-8A44-925D-F09C09D69533}" type="presParOf" srcId="{91E6A55B-E3FA-F746-98D7-71A1675BA70F}" destId="{BBDBC404-E68F-8040-80D4-3EBE9627CCC7}" srcOrd="1" destOrd="0" presId="urn:microsoft.com/office/officeart/2005/8/layout/orgChart1"/>
    <dgm:cxn modelId="{E87015D6-53BE-884C-8963-C45D35CF327B}" type="presParOf" srcId="{2F8F0436-A1F9-A54D-B6B4-5FABCC94BFA9}" destId="{81C017FB-CFD4-7A4E-BE16-C5E9E70E91E7}" srcOrd="1" destOrd="0" presId="urn:microsoft.com/office/officeart/2005/8/layout/orgChart1"/>
    <dgm:cxn modelId="{3B2D621D-720E-6E40-821A-110069DEE24E}" type="presParOf" srcId="{2F8F0436-A1F9-A54D-B6B4-5FABCC94BFA9}" destId="{52431D41-ACE8-D241-8798-596E632E2644}" srcOrd="2" destOrd="0" presId="urn:microsoft.com/office/officeart/2005/8/layout/orgChart1"/>
    <dgm:cxn modelId="{FE02D005-953D-BC48-A97B-E036B5FAFABC}" type="presParOf" srcId="{7EDC296C-E4C0-5445-989D-35B6D65B2BCD}" destId="{CF09F621-8D8F-0141-BB15-FE29D2F6DE60}" srcOrd="2" destOrd="0" presId="urn:microsoft.com/office/officeart/2005/8/layout/orgChart1"/>
    <dgm:cxn modelId="{477B42D6-8B3B-8647-8357-3FF9E62087C3}" type="presParOf" srcId="{CF09F621-8D8F-0141-BB15-FE29D2F6DE60}" destId="{AA943E11-182B-F04F-A12A-6BA167118634}" srcOrd="0" destOrd="0" presId="urn:microsoft.com/office/officeart/2005/8/layout/orgChart1"/>
    <dgm:cxn modelId="{2FF0DDB4-EFE3-984F-A5F0-D7267ED4E02D}" type="presParOf" srcId="{CF09F621-8D8F-0141-BB15-FE29D2F6DE60}" destId="{2A3FA368-FE7F-5C41-A355-935DF8DECB1A}" srcOrd="1" destOrd="0" presId="urn:microsoft.com/office/officeart/2005/8/layout/orgChart1"/>
    <dgm:cxn modelId="{BCFFC834-856C-4C45-AA04-6CA55A2CAB0A}" type="presParOf" srcId="{2A3FA368-FE7F-5C41-A355-935DF8DECB1A}" destId="{807EB914-A5B0-6A49-818E-52C90A88E9DF}" srcOrd="0" destOrd="0" presId="urn:microsoft.com/office/officeart/2005/8/layout/orgChart1"/>
    <dgm:cxn modelId="{85F93E2C-B1A5-0B4F-ACC8-EA2FC9F7807A}" type="presParOf" srcId="{807EB914-A5B0-6A49-818E-52C90A88E9DF}" destId="{071A5793-2693-C44C-8B46-345D2FD129AE}" srcOrd="0" destOrd="0" presId="urn:microsoft.com/office/officeart/2005/8/layout/orgChart1"/>
    <dgm:cxn modelId="{2E5BBACF-2311-5C4B-BF77-9DC5C69D94B7}" type="presParOf" srcId="{807EB914-A5B0-6A49-818E-52C90A88E9DF}" destId="{B5330AB4-6F40-AB40-97F2-8C5A9994DC60}" srcOrd="1" destOrd="0" presId="urn:microsoft.com/office/officeart/2005/8/layout/orgChart1"/>
    <dgm:cxn modelId="{337262B7-2DBB-024D-8E1B-5A5B65155A84}" type="presParOf" srcId="{2A3FA368-FE7F-5C41-A355-935DF8DECB1A}" destId="{5C276A9D-F9A4-C540-BB49-7046BE6D2E37}" srcOrd="1" destOrd="0" presId="urn:microsoft.com/office/officeart/2005/8/layout/orgChart1"/>
    <dgm:cxn modelId="{F3A4BFD0-4C09-4D47-8C61-DA21B211D87E}" type="presParOf" srcId="{2A3FA368-FE7F-5C41-A355-935DF8DECB1A}" destId="{9FA8ADD6-0091-4247-8E82-13C109FCFE39}" srcOrd="2" destOrd="0" presId="urn:microsoft.com/office/officeart/2005/8/layout/orgChart1"/>
    <dgm:cxn modelId="{E5B9CC59-FD1A-E344-9779-470958A1DEA6}" type="presParOf" srcId="{DCAA09DA-576A-2843-B822-883B4B8E3490}" destId="{6614206F-FCBF-9045-99C3-B3281D26E7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C6342-A94D-C046-B5E9-F66C2D88D346}">
      <dsp:nvSpPr>
        <dsp:cNvPr id="0" name=""/>
        <dsp:cNvSpPr/>
      </dsp:nvSpPr>
      <dsp:spPr>
        <a:xfrm>
          <a:off x="4" y="158749"/>
          <a:ext cx="2314140" cy="9864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HPTN 052</a:t>
          </a:r>
        </a:p>
      </dsp:txBody>
      <dsp:txXfrm>
        <a:off x="4" y="158749"/>
        <a:ext cx="2314140" cy="986459"/>
      </dsp:txXfrm>
    </dsp:sp>
    <dsp:sp modelId="{F2E858B9-C8F2-2246-8E7E-467707F3CD18}">
      <dsp:nvSpPr>
        <dsp:cNvPr id="0" name=""/>
        <dsp:cNvSpPr/>
      </dsp:nvSpPr>
      <dsp:spPr>
        <a:xfrm>
          <a:off x="4" y="1465046"/>
          <a:ext cx="2266850" cy="9875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START </a:t>
          </a:r>
        </a:p>
      </dsp:txBody>
      <dsp:txXfrm>
        <a:off x="4" y="1465046"/>
        <a:ext cx="2266850" cy="987559"/>
      </dsp:txXfrm>
    </dsp:sp>
    <dsp:sp modelId="{E3A63B64-1D5C-8B4F-A46A-87047E6AB4DA}">
      <dsp:nvSpPr>
        <dsp:cNvPr id="0" name=""/>
        <dsp:cNvSpPr/>
      </dsp:nvSpPr>
      <dsp:spPr>
        <a:xfrm>
          <a:off x="24442" y="2968370"/>
          <a:ext cx="2337438" cy="87337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TEMPRANO</a:t>
          </a:r>
        </a:p>
      </dsp:txBody>
      <dsp:txXfrm>
        <a:off x="24442" y="2968370"/>
        <a:ext cx="2337438" cy="873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FEABA-04EB-9C4F-8469-0847868FDE5E}">
      <dsp:nvSpPr>
        <dsp:cNvPr id="0" name=""/>
        <dsp:cNvSpPr/>
      </dsp:nvSpPr>
      <dsp:spPr>
        <a:xfrm>
          <a:off x="3306893" y="471095"/>
          <a:ext cx="98913" cy="572468"/>
        </a:xfrm>
        <a:custGeom>
          <a:avLst/>
          <a:gdLst/>
          <a:ahLst/>
          <a:cxnLst/>
          <a:rect l="0" t="0" r="0" b="0"/>
          <a:pathLst>
            <a:path>
              <a:moveTo>
                <a:pt x="98913" y="0"/>
              </a:moveTo>
              <a:lnTo>
                <a:pt x="98913" y="572468"/>
              </a:lnTo>
              <a:lnTo>
                <a:pt x="0" y="572468"/>
              </a:lnTo>
            </a:path>
          </a:pathLst>
        </a:custGeom>
        <a:noFill/>
        <a:ln w="6350" cap="flat" cmpd="sng" algn="ctr">
          <a:solidFill>
            <a:schemeClr val="accent5">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180199-FC75-D942-BFE8-4FCA906644FD}">
      <dsp:nvSpPr>
        <dsp:cNvPr id="0" name=""/>
        <dsp:cNvSpPr/>
      </dsp:nvSpPr>
      <dsp:spPr>
        <a:xfrm>
          <a:off x="3643338" y="4093577"/>
          <a:ext cx="132746" cy="433335"/>
        </a:xfrm>
        <a:custGeom>
          <a:avLst/>
          <a:gdLst/>
          <a:ahLst/>
          <a:cxnLst/>
          <a:rect l="0" t="0" r="0" b="0"/>
          <a:pathLst>
            <a:path>
              <a:moveTo>
                <a:pt x="132746" y="0"/>
              </a:moveTo>
              <a:lnTo>
                <a:pt x="0" y="433335"/>
              </a:lnTo>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sp>
    <dsp:sp modelId="{406F5856-AC71-BF4F-B7D3-3BABE3456A96}">
      <dsp:nvSpPr>
        <dsp:cNvPr id="0" name=""/>
        <dsp:cNvSpPr/>
      </dsp:nvSpPr>
      <dsp:spPr>
        <a:xfrm>
          <a:off x="4436675" y="3424734"/>
          <a:ext cx="91440" cy="197826"/>
        </a:xfrm>
        <a:custGeom>
          <a:avLst/>
          <a:gdLst/>
          <a:ahLst/>
          <a:cxnLst/>
          <a:rect l="0" t="0" r="0" b="0"/>
          <a:pathLst>
            <a:path>
              <a:moveTo>
                <a:pt x="45720" y="0"/>
              </a:moveTo>
              <a:lnTo>
                <a:pt x="45720" y="197826"/>
              </a:lnTo>
            </a:path>
          </a:pathLst>
        </a:custGeom>
        <a:no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E9760B-44DC-D140-833B-31186D73C969}">
      <dsp:nvSpPr>
        <dsp:cNvPr id="0" name=""/>
        <dsp:cNvSpPr/>
      </dsp:nvSpPr>
      <dsp:spPr>
        <a:xfrm>
          <a:off x="4436675" y="2755891"/>
          <a:ext cx="91440" cy="197826"/>
        </a:xfrm>
        <a:custGeom>
          <a:avLst/>
          <a:gdLst/>
          <a:ahLst/>
          <a:cxnLst/>
          <a:rect l="0" t="0" r="0" b="0"/>
          <a:pathLst>
            <a:path>
              <a:moveTo>
                <a:pt x="45720" y="0"/>
              </a:moveTo>
              <a:lnTo>
                <a:pt x="45720" y="197826"/>
              </a:lnTo>
            </a:path>
          </a:pathLst>
        </a:custGeom>
        <a:no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209747-0FFF-2E45-80D1-54E9BD7C5F85}">
      <dsp:nvSpPr>
        <dsp:cNvPr id="0" name=""/>
        <dsp:cNvSpPr/>
      </dsp:nvSpPr>
      <dsp:spPr>
        <a:xfrm>
          <a:off x="3405807" y="2087048"/>
          <a:ext cx="1076587" cy="197826"/>
        </a:xfrm>
        <a:custGeom>
          <a:avLst/>
          <a:gdLst/>
          <a:ahLst/>
          <a:cxnLst/>
          <a:rect l="0" t="0" r="0" b="0"/>
          <a:pathLst>
            <a:path>
              <a:moveTo>
                <a:pt x="0" y="0"/>
              </a:moveTo>
              <a:lnTo>
                <a:pt x="0" y="98913"/>
              </a:lnTo>
              <a:lnTo>
                <a:pt x="1076587" y="98913"/>
              </a:lnTo>
              <a:lnTo>
                <a:pt x="1076587" y="197826"/>
              </a:lnTo>
            </a:path>
          </a:pathLst>
        </a:custGeom>
        <a:noFill/>
        <a:ln w="6350" cap="flat" cmpd="sng" algn="ctr">
          <a:solidFill>
            <a:schemeClr val="accent5">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999380-3C6D-BF4B-B3B1-8B21584DB135}">
      <dsp:nvSpPr>
        <dsp:cNvPr id="0" name=""/>
        <dsp:cNvSpPr/>
      </dsp:nvSpPr>
      <dsp:spPr>
        <a:xfrm>
          <a:off x="1540653" y="2755891"/>
          <a:ext cx="102996" cy="433335"/>
        </a:xfrm>
        <a:custGeom>
          <a:avLst/>
          <a:gdLst/>
          <a:ahLst/>
          <a:cxnLst/>
          <a:rect l="0" t="0" r="0" b="0"/>
          <a:pathLst>
            <a:path>
              <a:moveTo>
                <a:pt x="102996" y="0"/>
              </a:moveTo>
              <a:lnTo>
                <a:pt x="0" y="433335"/>
              </a:lnTo>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sp>
    <dsp:sp modelId="{B15FC914-0D43-E248-A7B3-4E21829DFA53}">
      <dsp:nvSpPr>
        <dsp:cNvPr id="0" name=""/>
        <dsp:cNvSpPr/>
      </dsp:nvSpPr>
      <dsp:spPr>
        <a:xfrm>
          <a:off x="2197353" y="2087048"/>
          <a:ext cx="1208453" cy="197826"/>
        </a:xfrm>
        <a:custGeom>
          <a:avLst/>
          <a:gdLst/>
          <a:ahLst/>
          <a:cxnLst/>
          <a:rect l="0" t="0" r="0" b="0"/>
          <a:pathLst>
            <a:path>
              <a:moveTo>
                <a:pt x="1208453" y="0"/>
              </a:moveTo>
              <a:lnTo>
                <a:pt x="1208453" y="98913"/>
              </a:lnTo>
              <a:lnTo>
                <a:pt x="0" y="98913"/>
              </a:lnTo>
              <a:lnTo>
                <a:pt x="0" y="197826"/>
              </a:lnTo>
            </a:path>
          </a:pathLst>
        </a:custGeom>
        <a:noFill/>
        <a:ln w="6350" cap="flat" cmpd="sng" algn="ctr">
          <a:solidFill>
            <a:schemeClr val="accent5">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E7E6B5-89CA-8845-8BEE-0E851E8FF83D}">
      <dsp:nvSpPr>
        <dsp:cNvPr id="0" name=""/>
        <dsp:cNvSpPr/>
      </dsp:nvSpPr>
      <dsp:spPr>
        <a:xfrm>
          <a:off x="3360087" y="471095"/>
          <a:ext cx="91440" cy="1144937"/>
        </a:xfrm>
        <a:custGeom>
          <a:avLst/>
          <a:gdLst/>
          <a:ahLst/>
          <a:cxnLst/>
          <a:rect l="0" t="0" r="0" b="0"/>
          <a:pathLst>
            <a:path>
              <a:moveTo>
                <a:pt x="45720" y="0"/>
              </a:moveTo>
              <a:lnTo>
                <a:pt x="45720" y="1144937"/>
              </a:lnTo>
            </a:path>
          </a:pathLst>
        </a:custGeom>
        <a:noFill/>
        <a:ln w="6350" cap="flat" cmpd="sng" algn="ctr">
          <a:solidFill>
            <a:schemeClr val="accent5">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4E369F-D6A6-B24A-A9F9-864DFACDFF77}">
      <dsp:nvSpPr>
        <dsp:cNvPr id="0" name=""/>
        <dsp:cNvSpPr/>
      </dsp:nvSpPr>
      <dsp:spPr>
        <a:xfrm>
          <a:off x="2366123" y="78"/>
          <a:ext cx="2079367" cy="471016"/>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VL &gt;1000 copies/mL on PI-based ART &gt; 1 year</a:t>
          </a:r>
        </a:p>
      </dsp:txBody>
      <dsp:txXfrm>
        <a:off x="2366123" y="78"/>
        <a:ext cx="2079367" cy="471016"/>
      </dsp:txXfrm>
    </dsp:sp>
    <dsp:sp modelId="{2EE2DC55-7D68-BB45-BBA7-57B1EB56FFB8}">
      <dsp:nvSpPr>
        <dsp:cNvPr id="0" name=""/>
        <dsp:cNvSpPr/>
      </dsp:nvSpPr>
      <dsp:spPr>
        <a:xfrm>
          <a:off x="2552523" y="1616032"/>
          <a:ext cx="1706567" cy="471016"/>
        </a:xfrm>
        <a:prstGeom prst="rect">
          <a:avLst/>
        </a:prstGeom>
        <a:gradFill rotWithShape="0">
          <a:gsLst>
            <a:gs pos="0">
              <a:schemeClr val="accent5">
                <a:tint val="99000"/>
                <a:hueOff val="0"/>
                <a:satOff val="0"/>
                <a:lumOff val="0"/>
                <a:alphaOff val="0"/>
                <a:satMod val="103000"/>
                <a:lumMod val="102000"/>
                <a:tint val="94000"/>
              </a:schemeClr>
            </a:gs>
            <a:gs pos="50000">
              <a:schemeClr val="accent5">
                <a:tint val="99000"/>
                <a:hueOff val="0"/>
                <a:satOff val="0"/>
                <a:lumOff val="0"/>
                <a:alphaOff val="0"/>
                <a:satMod val="110000"/>
                <a:lumMod val="100000"/>
                <a:shade val="100000"/>
              </a:schemeClr>
            </a:gs>
            <a:gs pos="100000">
              <a:schemeClr val="accent5">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Repeat VL after 6 months</a:t>
          </a:r>
        </a:p>
      </dsp:txBody>
      <dsp:txXfrm>
        <a:off x="2552523" y="1616032"/>
        <a:ext cx="1706567" cy="471016"/>
      </dsp:txXfrm>
    </dsp:sp>
    <dsp:sp modelId="{CCF7932E-B99F-3640-8EA6-5D43812FC51E}">
      <dsp:nvSpPr>
        <dsp:cNvPr id="0" name=""/>
        <dsp:cNvSpPr/>
      </dsp:nvSpPr>
      <dsp:spPr>
        <a:xfrm>
          <a:off x="1505223" y="2284875"/>
          <a:ext cx="1384260" cy="471016"/>
        </a:xfrm>
        <a:prstGeom prst="rect">
          <a:avLst/>
        </a:prstGeom>
        <a:gradFill rotWithShape="0">
          <a:gsLst>
            <a:gs pos="0">
              <a:schemeClr val="accent5">
                <a:tint val="80000"/>
                <a:hueOff val="0"/>
                <a:satOff val="0"/>
                <a:lumOff val="0"/>
                <a:alphaOff val="0"/>
                <a:satMod val="103000"/>
                <a:lumMod val="102000"/>
                <a:tint val="94000"/>
              </a:schemeClr>
            </a:gs>
            <a:gs pos="0">
              <a:schemeClr val="accent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VL ≤ 1000     copies/mL</a:t>
          </a:r>
        </a:p>
      </dsp:txBody>
      <dsp:txXfrm>
        <a:off x="1505223" y="2284875"/>
        <a:ext cx="1384260" cy="471016"/>
      </dsp:txXfrm>
    </dsp:sp>
    <dsp:sp modelId="{6D697220-5D09-084D-940E-511E283E37F2}">
      <dsp:nvSpPr>
        <dsp:cNvPr id="0" name=""/>
        <dsp:cNvSpPr/>
      </dsp:nvSpPr>
      <dsp:spPr>
        <a:xfrm>
          <a:off x="1540653" y="2953718"/>
          <a:ext cx="1330131" cy="471016"/>
        </a:xfrm>
        <a:prstGeom prst="rect">
          <a:avLst/>
        </a:prstGeom>
        <a:gradFill rotWithShape="0">
          <a:gsLst>
            <a:gs pos="100000">
              <a:schemeClr val="accent6"/>
            </a:gs>
            <a:gs pos="100000">
              <a:schemeClr val="accent1">
                <a:lumMod val="60000"/>
                <a:lumOff val="4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Continue  second-line</a:t>
          </a:r>
        </a:p>
      </dsp:txBody>
      <dsp:txXfrm>
        <a:off x="1540653" y="2953718"/>
        <a:ext cx="1330131" cy="471016"/>
      </dsp:txXfrm>
    </dsp:sp>
    <dsp:sp modelId="{A3A14A1A-2BB1-E746-A861-647CCC59C0CA}">
      <dsp:nvSpPr>
        <dsp:cNvPr id="0" name=""/>
        <dsp:cNvSpPr/>
      </dsp:nvSpPr>
      <dsp:spPr>
        <a:xfrm>
          <a:off x="3869791" y="2284875"/>
          <a:ext cx="1225207" cy="471016"/>
        </a:xfrm>
        <a:prstGeom prst="rect">
          <a:avLst/>
        </a:prstGeom>
        <a:gradFill rotWithShape="0">
          <a:gsLst>
            <a:gs pos="100000">
              <a:schemeClr val="accent2"/>
            </a:gs>
            <a:gs pos="100000">
              <a:schemeClr val="accent5">
                <a:tint val="80000"/>
                <a:hueOff val="0"/>
                <a:satOff val="0"/>
                <a:lumOff val="0"/>
                <a:alphaOff val="0"/>
                <a:satMod val="110000"/>
                <a:lumMod val="100000"/>
                <a:shade val="100000"/>
              </a:schemeClr>
            </a:gs>
            <a:gs pos="100000">
              <a:schemeClr val="accent5">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VL &gt; 1000 copies/mL</a:t>
          </a:r>
        </a:p>
      </dsp:txBody>
      <dsp:txXfrm>
        <a:off x="3869791" y="2284875"/>
        <a:ext cx="1225207" cy="471016"/>
      </dsp:txXfrm>
    </dsp:sp>
    <dsp:sp modelId="{FD2AC698-B7EF-C549-A680-36896E49E28B}">
      <dsp:nvSpPr>
        <dsp:cNvPr id="0" name=""/>
        <dsp:cNvSpPr/>
      </dsp:nvSpPr>
      <dsp:spPr>
        <a:xfrm>
          <a:off x="3590638" y="2953718"/>
          <a:ext cx="1783512" cy="471016"/>
        </a:xfrm>
        <a:prstGeom prst="rect">
          <a:avLst/>
        </a:prstGeom>
        <a:gradFill rotWithShape="0">
          <a:gsLst>
            <a:gs pos="100000">
              <a:schemeClr val="accent2"/>
            </a:gs>
            <a:gs pos="100000">
              <a:schemeClr val="accent5">
                <a:tint val="70000"/>
                <a:hueOff val="0"/>
                <a:satOff val="0"/>
                <a:lumOff val="0"/>
                <a:alphaOff val="0"/>
                <a:satMod val="110000"/>
                <a:lumMod val="100000"/>
                <a:shade val="100000"/>
              </a:schemeClr>
            </a:gs>
            <a:gs pos="100000">
              <a:srgbClr val="0070C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Specialist</a:t>
          </a:r>
          <a:r>
            <a:rPr lang="en-US" sz="1400" b="1" kern="1200" baseline="0" dirty="0">
              <a:solidFill>
                <a:schemeClr val="bg1"/>
              </a:solidFill>
            </a:rPr>
            <a:t> referral</a:t>
          </a:r>
          <a:endParaRPr lang="en-US" sz="1400" b="1" kern="1200" dirty="0">
            <a:solidFill>
              <a:schemeClr val="bg1"/>
            </a:solidFill>
          </a:endParaRPr>
        </a:p>
      </dsp:txBody>
      <dsp:txXfrm>
        <a:off x="3590638" y="2953718"/>
        <a:ext cx="1783512" cy="471016"/>
      </dsp:txXfrm>
    </dsp:sp>
    <dsp:sp modelId="{53CBB998-64CF-C441-96BD-8A29A915FD80}">
      <dsp:nvSpPr>
        <dsp:cNvPr id="0" name=""/>
        <dsp:cNvSpPr/>
      </dsp:nvSpPr>
      <dsp:spPr>
        <a:xfrm>
          <a:off x="3599507" y="3622561"/>
          <a:ext cx="1765774" cy="471016"/>
        </a:xfrm>
        <a:prstGeom prst="rect">
          <a:avLst/>
        </a:prstGeom>
        <a:gradFill rotWithShape="0">
          <a:gsLst>
            <a:gs pos="100000">
              <a:schemeClr val="accent2"/>
            </a:gs>
            <a:gs pos="100000">
              <a:schemeClr val="accent5">
                <a:tint val="70000"/>
                <a:hueOff val="0"/>
                <a:satOff val="0"/>
                <a:lumOff val="0"/>
                <a:alphaOff val="0"/>
                <a:satMod val="110000"/>
                <a:lumMod val="100000"/>
                <a:shade val="100000"/>
              </a:schemeClr>
            </a:gs>
            <a:gs pos="100000">
              <a:srgbClr val="0070C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GENOTYPE</a:t>
          </a:r>
        </a:p>
      </dsp:txBody>
      <dsp:txXfrm>
        <a:off x="3599507" y="3622561"/>
        <a:ext cx="1765774" cy="471016"/>
      </dsp:txXfrm>
    </dsp:sp>
    <dsp:sp modelId="{DE9B48DE-E5ED-AA4C-96CD-613AD56BB5D2}">
      <dsp:nvSpPr>
        <dsp:cNvPr id="0" name=""/>
        <dsp:cNvSpPr/>
      </dsp:nvSpPr>
      <dsp:spPr>
        <a:xfrm>
          <a:off x="3643338" y="4291404"/>
          <a:ext cx="1695545" cy="471016"/>
        </a:xfrm>
        <a:prstGeom prst="rect">
          <a:avLst/>
        </a:prstGeom>
        <a:gradFill rotWithShape="0">
          <a:gsLst>
            <a:gs pos="100000">
              <a:schemeClr val="accent2"/>
            </a:gs>
            <a:gs pos="100000">
              <a:schemeClr val="accent5">
                <a:tint val="70000"/>
                <a:hueOff val="0"/>
                <a:satOff val="0"/>
                <a:lumOff val="0"/>
                <a:alphaOff val="0"/>
                <a:satMod val="110000"/>
                <a:lumMod val="100000"/>
                <a:shade val="100000"/>
              </a:schemeClr>
            </a:gs>
            <a:gs pos="100000">
              <a:srgbClr val="0070C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Specialist decision further management</a:t>
          </a:r>
        </a:p>
      </dsp:txBody>
      <dsp:txXfrm>
        <a:off x="3643338" y="4291404"/>
        <a:ext cx="1695545" cy="471016"/>
      </dsp:txXfrm>
    </dsp:sp>
    <dsp:sp modelId="{44D8DD54-6121-B943-88BD-D0064AE6900D}">
      <dsp:nvSpPr>
        <dsp:cNvPr id="0" name=""/>
        <dsp:cNvSpPr/>
      </dsp:nvSpPr>
      <dsp:spPr>
        <a:xfrm>
          <a:off x="845277" y="668922"/>
          <a:ext cx="2461616" cy="749283"/>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Adherence; compliance; tolerability; drug interactions; psychological issues</a:t>
          </a:r>
        </a:p>
      </dsp:txBody>
      <dsp:txXfrm>
        <a:off x="845277" y="668922"/>
        <a:ext cx="2461616" cy="749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43E11-182B-F04F-A12A-6BA167118634}">
      <dsp:nvSpPr>
        <dsp:cNvPr id="0" name=""/>
        <dsp:cNvSpPr/>
      </dsp:nvSpPr>
      <dsp:spPr>
        <a:xfrm>
          <a:off x="1712705" y="1822110"/>
          <a:ext cx="91440" cy="522134"/>
        </a:xfrm>
        <a:custGeom>
          <a:avLst/>
          <a:gdLst/>
          <a:ahLst/>
          <a:cxnLst/>
          <a:rect l="0" t="0" r="0" b="0"/>
          <a:pathLst>
            <a:path>
              <a:moveTo>
                <a:pt x="129520" y="0"/>
              </a:moveTo>
              <a:lnTo>
                <a:pt x="129520" y="522134"/>
              </a:lnTo>
              <a:lnTo>
                <a:pt x="45720" y="52213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7A5D39-9035-3C4F-AB8E-145357EEFDF0}">
      <dsp:nvSpPr>
        <dsp:cNvPr id="0" name=""/>
        <dsp:cNvSpPr/>
      </dsp:nvSpPr>
      <dsp:spPr>
        <a:xfrm>
          <a:off x="1712705" y="3119505"/>
          <a:ext cx="91440" cy="692834"/>
        </a:xfrm>
        <a:custGeom>
          <a:avLst/>
          <a:gdLst/>
          <a:ahLst/>
          <a:cxnLst/>
          <a:rect l="0" t="0" r="0" b="0"/>
          <a:pathLst>
            <a:path>
              <a:moveTo>
                <a:pt x="129520" y="0"/>
              </a:moveTo>
              <a:lnTo>
                <a:pt x="129520" y="692834"/>
              </a:lnTo>
              <a:lnTo>
                <a:pt x="45720" y="692834"/>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75CE80-F792-074F-B7C0-E86C10C9FBE5}">
      <dsp:nvSpPr>
        <dsp:cNvPr id="0" name=""/>
        <dsp:cNvSpPr/>
      </dsp:nvSpPr>
      <dsp:spPr>
        <a:xfrm>
          <a:off x="1842226" y="3119505"/>
          <a:ext cx="207171" cy="1580413"/>
        </a:xfrm>
        <a:custGeom>
          <a:avLst/>
          <a:gdLst/>
          <a:ahLst/>
          <a:cxnLst/>
          <a:rect l="0" t="0" r="0" b="0"/>
          <a:pathLst>
            <a:path>
              <a:moveTo>
                <a:pt x="0" y="0"/>
              </a:moveTo>
              <a:lnTo>
                <a:pt x="0" y="1580413"/>
              </a:lnTo>
              <a:lnTo>
                <a:pt x="207171" y="1580413"/>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F59113-669F-3043-A200-6E9ED9042F05}">
      <dsp:nvSpPr>
        <dsp:cNvPr id="0" name=""/>
        <dsp:cNvSpPr/>
      </dsp:nvSpPr>
      <dsp:spPr>
        <a:xfrm>
          <a:off x="1475865" y="3119505"/>
          <a:ext cx="366360" cy="1567276"/>
        </a:xfrm>
        <a:custGeom>
          <a:avLst/>
          <a:gdLst/>
          <a:ahLst/>
          <a:cxnLst/>
          <a:rect l="0" t="0" r="0" b="0"/>
          <a:pathLst>
            <a:path>
              <a:moveTo>
                <a:pt x="366360" y="0"/>
              </a:moveTo>
              <a:lnTo>
                <a:pt x="0" y="1567276"/>
              </a:lnTo>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sp>
    <dsp:sp modelId="{0AF39860-4A30-0748-93BF-2236BA53D404}">
      <dsp:nvSpPr>
        <dsp:cNvPr id="0" name=""/>
        <dsp:cNvSpPr/>
      </dsp:nvSpPr>
      <dsp:spPr>
        <a:xfrm>
          <a:off x="1796506" y="1822110"/>
          <a:ext cx="91440" cy="898343"/>
        </a:xfrm>
        <a:custGeom>
          <a:avLst/>
          <a:gdLst/>
          <a:ahLst/>
          <a:cxnLst/>
          <a:rect l="0" t="0" r="0" b="0"/>
          <a:pathLst>
            <a:path>
              <a:moveTo>
                <a:pt x="45720" y="0"/>
              </a:moveTo>
              <a:lnTo>
                <a:pt x="45720" y="89834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9472DC-C915-0E4E-8983-580F2087094A}">
      <dsp:nvSpPr>
        <dsp:cNvPr id="0" name=""/>
        <dsp:cNvSpPr/>
      </dsp:nvSpPr>
      <dsp:spPr>
        <a:xfrm>
          <a:off x="1796506" y="627032"/>
          <a:ext cx="91440" cy="167601"/>
        </a:xfrm>
        <a:custGeom>
          <a:avLst/>
          <a:gdLst/>
          <a:ahLst/>
          <a:cxnLst/>
          <a:rect l="0" t="0" r="0" b="0"/>
          <a:pathLst>
            <a:path>
              <a:moveTo>
                <a:pt x="45720" y="0"/>
              </a:moveTo>
              <a:lnTo>
                <a:pt x="45720" y="167601"/>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64A8F8-040D-F14B-B8E1-C43E11CDB6A5}">
      <dsp:nvSpPr>
        <dsp:cNvPr id="0" name=""/>
        <dsp:cNvSpPr/>
      </dsp:nvSpPr>
      <dsp:spPr>
        <a:xfrm>
          <a:off x="1279117" y="1168"/>
          <a:ext cx="1126217" cy="6258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Eligible for third line ART?                   </a:t>
          </a:r>
        </a:p>
        <a:p>
          <a:pPr marL="0" lvl="0" indent="0" algn="ctr" defTabSz="622300">
            <a:lnSpc>
              <a:spcPct val="90000"/>
            </a:lnSpc>
            <a:spcBef>
              <a:spcPct val="0"/>
            </a:spcBef>
            <a:spcAft>
              <a:spcPct val="35000"/>
            </a:spcAft>
            <a:buNone/>
          </a:pPr>
          <a:r>
            <a:rPr lang="en-US" sz="1400" b="1" kern="1200" dirty="0">
              <a:solidFill>
                <a:schemeClr val="tx1"/>
              </a:solidFill>
              <a:latin typeface="+mn-lt"/>
            </a:rPr>
            <a:t>PI score ≥ 15</a:t>
          </a:r>
        </a:p>
      </dsp:txBody>
      <dsp:txXfrm>
        <a:off x="1279117" y="1168"/>
        <a:ext cx="1126217" cy="625863"/>
      </dsp:txXfrm>
    </dsp:sp>
    <dsp:sp modelId="{C4AE6F1A-858C-A249-A80C-268748FA02A0}">
      <dsp:nvSpPr>
        <dsp:cNvPr id="0" name=""/>
        <dsp:cNvSpPr/>
      </dsp:nvSpPr>
      <dsp:spPr>
        <a:xfrm>
          <a:off x="1065804" y="794633"/>
          <a:ext cx="1552843" cy="102747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DRV/r                    </a:t>
          </a:r>
        </a:p>
        <a:p>
          <a:pPr marL="0" lvl="0" indent="0" algn="ctr" defTabSz="622300">
            <a:lnSpc>
              <a:spcPct val="90000"/>
            </a:lnSpc>
            <a:spcBef>
              <a:spcPct val="0"/>
            </a:spcBef>
            <a:spcAft>
              <a:spcPct val="35000"/>
            </a:spcAft>
            <a:buNone/>
          </a:pPr>
          <a:r>
            <a:rPr lang="en-US" sz="1400" b="1" kern="1200" dirty="0">
              <a:solidFill>
                <a:schemeClr val="tx1"/>
              </a:solidFill>
              <a:latin typeface="+mn-lt"/>
            </a:rPr>
            <a:t>PLUS</a:t>
          </a:r>
        </a:p>
        <a:p>
          <a:pPr marL="0" lvl="0" indent="0" algn="ctr" defTabSz="622300">
            <a:lnSpc>
              <a:spcPct val="90000"/>
            </a:lnSpc>
            <a:spcBef>
              <a:spcPct val="0"/>
            </a:spcBef>
            <a:spcAft>
              <a:spcPct val="35000"/>
            </a:spcAft>
            <a:buNone/>
          </a:pPr>
          <a:r>
            <a:rPr lang="en-US" sz="1400" b="1" kern="1200" dirty="0">
              <a:solidFill>
                <a:schemeClr val="tx1"/>
              </a:solidFill>
              <a:latin typeface="+mn-lt"/>
            </a:rPr>
            <a:t>3TC/FTC               </a:t>
          </a:r>
        </a:p>
        <a:p>
          <a:pPr marL="0" lvl="0" indent="0" algn="ctr" defTabSz="622300">
            <a:lnSpc>
              <a:spcPct val="90000"/>
            </a:lnSpc>
            <a:spcBef>
              <a:spcPct val="0"/>
            </a:spcBef>
            <a:spcAft>
              <a:spcPct val="35000"/>
            </a:spcAft>
            <a:buNone/>
          </a:pPr>
          <a:r>
            <a:rPr lang="en-US" sz="1400" b="1" kern="1200" dirty="0">
              <a:solidFill>
                <a:schemeClr val="tx1"/>
              </a:solidFill>
              <a:latin typeface="+mn-lt"/>
            </a:rPr>
            <a:t>PLUS</a:t>
          </a:r>
        </a:p>
        <a:p>
          <a:pPr marL="0" lvl="0" indent="0" algn="ctr" defTabSz="622300">
            <a:lnSpc>
              <a:spcPct val="90000"/>
            </a:lnSpc>
            <a:spcBef>
              <a:spcPct val="0"/>
            </a:spcBef>
            <a:spcAft>
              <a:spcPct val="35000"/>
            </a:spcAft>
            <a:buNone/>
          </a:pPr>
          <a:r>
            <a:rPr lang="en-US" sz="1400" b="1" kern="1200" dirty="0">
              <a:solidFill>
                <a:schemeClr val="tx1"/>
              </a:solidFill>
              <a:latin typeface="+mn-lt"/>
            </a:rPr>
            <a:t>AZT/TDF (lowest score)</a:t>
          </a:r>
        </a:p>
      </dsp:txBody>
      <dsp:txXfrm>
        <a:off x="1065804" y="794633"/>
        <a:ext cx="1552843" cy="1027476"/>
      </dsp:txXfrm>
    </dsp:sp>
    <dsp:sp modelId="{8A22BB07-2766-464C-A993-0AA474A7F8E1}">
      <dsp:nvSpPr>
        <dsp:cNvPr id="0" name=""/>
        <dsp:cNvSpPr/>
      </dsp:nvSpPr>
      <dsp:spPr>
        <a:xfrm>
          <a:off x="1443175" y="2720454"/>
          <a:ext cx="798102" cy="39905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Add DTG</a:t>
          </a:r>
        </a:p>
      </dsp:txBody>
      <dsp:txXfrm>
        <a:off x="1443175" y="2720454"/>
        <a:ext cx="798102" cy="399051"/>
      </dsp:txXfrm>
    </dsp:sp>
    <dsp:sp modelId="{1491C599-BDCC-BD49-9F45-60F4FAC37DF3}">
      <dsp:nvSpPr>
        <dsp:cNvPr id="0" name=""/>
        <dsp:cNvSpPr/>
      </dsp:nvSpPr>
      <dsp:spPr>
        <a:xfrm>
          <a:off x="1475865" y="4487256"/>
          <a:ext cx="798102" cy="39905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j-lt"/>
            </a:rPr>
            <a:t>Add</a:t>
          </a:r>
          <a:r>
            <a:rPr lang="en-US" sz="1800" kern="1200" dirty="0">
              <a:solidFill>
                <a:schemeClr val="tx1"/>
              </a:solidFill>
              <a:latin typeface="+mj-lt"/>
            </a:rPr>
            <a:t> ETR</a:t>
          </a:r>
        </a:p>
      </dsp:txBody>
      <dsp:txXfrm>
        <a:off x="1475865" y="4487256"/>
        <a:ext cx="798102" cy="399051"/>
      </dsp:txXfrm>
    </dsp:sp>
    <dsp:sp modelId="{E217D6ED-A7EC-3240-8E39-8082AC4F9771}">
      <dsp:nvSpPr>
        <dsp:cNvPr id="0" name=""/>
        <dsp:cNvSpPr/>
      </dsp:nvSpPr>
      <dsp:spPr>
        <a:xfrm>
          <a:off x="2049397" y="4500393"/>
          <a:ext cx="798102" cy="399051"/>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49397" y="4500393"/>
        <a:ext cx="798102" cy="399051"/>
      </dsp:txXfrm>
    </dsp:sp>
    <dsp:sp modelId="{5A26DEC5-27A0-6043-90AA-A5CAF1865DBB}">
      <dsp:nvSpPr>
        <dsp:cNvPr id="0" name=""/>
        <dsp:cNvSpPr/>
      </dsp:nvSpPr>
      <dsp:spPr>
        <a:xfrm>
          <a:off x="669639" y="3490778"/>
          <a:ext cx="1088786" cy="6431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TDF/AZT &gt; 29    AND                   DRV ≥ 15             AND ETR ≤ 29</a:t>
          </a:r>
        </a:p>
      </dsp:txBody>
      <dsp:txXfrm>
        <a:off x="669639" y="3490778"/>
        <a:ext cx="1088786" cy="643122"/>
      </dsp:txXfrm>
    </dsp:sp>
    <dsp:sp modelId="{071A5793-2693-C44C-8B46-345D2FD129AE}">
      <dsp:nvSpPr>
        <dsp:cNvPr id="0" name=""/>
        <dsp:cNvSpPr/>
      </dsp:nvSpPr>
      <dsp:spPr>
        <a:xfrm>
          <a:off x="484646" y="2144719"/>
          <a:ext cx="1273778" cy="39905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TDF/AZT 30-59    OR                      DRV ≥ 15</a:t>
          </a:r>
        </a:p>
      </dsp:txBody>
      <dsp:txXfrm>
        <a:off x="484646" y="2144719"/>
        <a:ext cx="1273778" cy="3990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56A46-AB3A-4D49-9BFB-62B9ACB9386F}" type="datetimeFigureOut">
              <a:rPr lang="en-US" smtClean="0"/>
              <a:t>2/15/2018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E39F9-561C-DB47-A95F-693E785494CC}" type="slidenum">
              <a:rPr lang="en-US" smtClean="0"/>
              <a:t>‹#›</a:t>
            </a:fld>
            <a:endParaRPr lang="en-US"/>
          </a:p>
        </p:txBody>
      </p:sp>
    </p:spTree>
    <p:extLst>
      <p:ext uri="{BB962C8B-B14F-4D97-AF65-F5344CB8AC3E}">
        <p14:creationId xmlns:p14="http://schemas.microsoft.com/office/powerpoint/2010/main" val="14790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153F3B-1779-CF44-AC0E-174F386732F4}" type="slidenum">
              <a:rPr lang="en-US" sz="1200">
                <a:solidFill>
                  <a:prstClr val="black"/>
                </a:solidFill>
              </a:rPr>
              <a:pPr/>
              <a:t>1</a:t>
            </a:fld>
            <a:endParaRPr lang="en-US" sz="1200">
              <a:solidFill>
                <a:prstClr val="black"/>
              </a:solidFill>
            </a:endParaRPr>
          </a:p>
        </p:txBody>
      </p:sp>
      <p:sp>
        <p:nvSpPr>
          <p:cNvPr id="36867" name="Rectangle 2"/>
          <p:cNvSpPr>
            <a:spLocks noGrp="1" noRot="1" noChangeAspect="1" noChangeArrowheads="1" noTextEdit="1"/>
          </p:cNvSpPr>
          <p:nvPr>
            <p:ph type="sldImg"/>
          </p:nvPr>
        </p:nvSpPr>
        <p:spPr>
          <a:xfrm>
            <a:off x="1371600" y="1143000"/>
            <a:ext cx="4114800" cy="3086100"/>
          </a:xfrm>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103092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dirty="0"/>
              <a:t>Based on new</a:t>
            </a:r>
            <a:r>
              <a:rPr lang="en-US" baseline="0" dirty="0"/>
              <a:t> WHO recommendations, the number of people eligible for ART increases from 28 million to 37million who currently live with HIV</a:t>
            </a:r>
          </a:p>
          <a:p>
            <a:pPr marL="171450" indent="-171450">
              <a:buFont typeface="Arial"/>
              <a:buChar char="•"/>
            </a:pPr>
            <a:r>
              <a:rPr lang="en-US" baseline="0" dirty="0"/>
              <a:t>2.1 million newly infected with HIV in 2015 and 1.1 million AIDS deaths in 2015</a:t>
            </a:r>
          </a:p>
          <a:p>
            <a:pPr marL="171450" indent="-171450">
              <a:buFont typeface="Arial"/>
              <a:buChar char="•"/>
            </a:pPr>
            <a:r>
              <a:rPr lang="en-US" dirty="0"/>
              <a:t>90-90-90 strategy targets</a:t>
            </a:r>
            <a:r>
              <a:rPr lang="en-US" baseline="0" dirty="0"/>
              <a:t> are; 90% of people living with HIV being aware of their HIV infection, 90% of those should receive ART, 90% of people on ART having no detectable virus in their blood</a:t>
            </a:r>
            <a:endParaRPr lang="en-US" dirty="0"/>
          </a:p>
        </p:txBody>
      </p:sp>
      <p:sp>
        <p:nvSpPr>
          <p:cNvPr id="4" name="Slide Number Placeholder 3"/>
          <p:cNvSpPr>
            <a:spLocks noGrp="1"/>
          </p:cNvSpPr>
          <p:nvPr>
            <p:ph type="sldNum" sz="quarter" idx="10"/>
          </p:nvPr>
        </p:nvSpPr>
        <p:spPr/>
        <p:txBody>
          <a:bodyPr/>
          <a:lstStyle/>
          <a:p>
            <a:fld id="{BA813897-1DCE-C943-9CEC-EE2F251803E3}" type="slidenum">
              <a:rPr lang="en-US" smtClean="0"/>
              <a:t>3</a:t>
            </a:fld>
            <a:endParaRPr lang="en-US"/>
          </a:p>
        </p:txBody>
      </p:sp>
    </p:spTree>
    <p:extLst>
      <p:ext uri="{BB962C8B-B14F-4D97-AF65-F5344CB8AC3E}">
        <p14:creationId xmlns:p14="http://schemas.microsoft.com/office/powerpoint/2010/main" val="120156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trial started in</a:t>
            </a:r>
            <a:r>
              <a:rPr lang="en-US" baseline="0" dirty="0"/>
              <a:t> March 2008 and ended in January 2015</a:t>
            </a:r>
            <a:endParaRPr lang="en-US" dirty="0"/>
          </a:p>
          <a:p>
            <a:pPr marL="171450" indent="-171450">
              <a:buFont typeface="Arial"/>
              <a:buChar char="•"/>
            </a:pPr>
            <a:r>
              <a:rPr lang="en-US" dirty="0"/>
              <a:t>The deferred ART group did change during the</a:t>
            </a:r>
            <a:r>
              <a:rPr lang="en-US" baseline="0" dirty="0"/>
              <a:t> trial as guidelines changed, changed twice in this trial (initial start was CD4 count of 200 based on 2006 WHO guidelines, then increased to 350 in 2009, then in 2013 raised to 500)</a:t>
            </a:r>
            <a:endParaRPr lang="en-US" dirty="0"/>
          </a:p>
        </p:txBody>
      </p:sp>
      <p:sp>
        <p:nvSpPr>
          <p:cNvPr id="4" name="Slide Number Placeholder 3"/>
          <p:cNvSpPr>
            <a:spLocks noGrp="1"/>
          </p:cNvSpPr>
          <p:nvPr>
            <p:ph type="sldNum" sz="quarter" idx="10"/>
          </p:nvPr>
        </p:nvSpPr>
        <p:spPr/>
        <p:txBody>
          <a:bodyPr/>
          <a:lstStyle/>
          <a:p>
            <a:fld id="{BA813897-1DCE-C943-9CEC-EE2F251803E3}" type="slidenum">
              <a:rPr lang="en-US" smtClean="0"/>
              <a:t>16</a:t>
            </a:fld>
            <a:endParaRPr lang="en-US"/>
          </a:p>
        </p:txBody>
      </p:sp>
    </p:spTree>
    <p:extLst>
      <p:ext uri="{BB962C8B-B14F-4D97-AF65-F5344CB8AC3E}">
        <p14:creationId xmlns:p14="http://schemas.microsoft.com/office/powerpoint/2010/main" val="74863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dirty="0"/>
              <a:t>Early initiation</a:t>
            </a:r>
            <a:r>
              <a:rPr lang="en-US" baseline="0" dirty="0"/>
              <a:t> of ART and 6 months of IPT independently resulted in a risk of severe HIV-related illness that was 44% lower and a risk of death from any cause that was 35% lower than the risks with deferred initiation of ART and no IPT.</a:t>
            </a:r>
          </a:p>
          <a:p>
            <a:pPr marL="171450" indent="-171450">
              <a:buFont typeface="Arial"/>
              <a:buChar char="•"/>
            </a:pPr>
            <a:r>
              <a:rPr lang="en-US" baseline="0" dirty="0"/>
              <a:t>Were driven by the efficacy of both interventions in preventing tuberculosis</a:t>
            </a:r>
            <a:endParaRPr lang="en-US" dirty="0"/>
          </a:p>
        </p:txBody>
      </p:sp>
      <p:sp>
        <p:nvSpPr>
          <p:cNvPr id="4" name="Slide Number Placeholder 3"/>
          <p:cNvSpPr>
            <a:spLocks noGrp="1"/>
          </p:cNvSpPr>
          <p:nvPr>
            <p:ph type="sldNum" sz="quarter" idx="10"/>
          </p:nvPr>
        </p:nvSpPr>
        <p:spPr/>
        <p:txBody>
          <a:bodyPr/>
          <a:lstStyle/>
          <a:p>
            <a:fld id="{BA813897-1DCE-C943-9CEC-EE2F251803E3}" type="slidenum">
              <a:rPr lang="en-US" smtClean="0"/>
              <a:t>17</a:t>
            </a:fld>
            <a:endParaRPr lang="en-US"/>
          </a:p>
        </p:txBody>
      </p:sp>
    </p:spTree>
    <p:extLst>
      <p:ext uri="{BB962C8B-B14F-4D97-AF65-F5344CB8AC3E}">
        <p14:creationId xmlns:p14="http://schemas.microsoft.com/office/powerpoint/2010/main" val="211907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dirty="0"/>
              <a:t>START was a trial to determine the risks and benefits</a:t>
            </a:r>
            <a:r>
              <a:rPr lang="en-US" baseline="0" dirty="0"/>
              <a:t> of immediate initiation of ART in asymptomatic HIV-positive patients who have CD4 count &gt;500 cells/mm</a:t>
            </a:r>
            <a:r>
              <a:rPr lang="en-US" baseline="30000" dirty="0"/>
              <a:t>3</a:t>
            </a:r>
            <a:r>
              <a:rPr lang="en-US" baseline="0" dirty="0"/>
              <a:t> as compared with deferring initiation until CD4+ count is 350 cells/mm</a:t>
            </a:r>
            <a:r>
              <a:rPr lang="en-US" baseline="30000" dirty="0"/>
              <a:t>3</a:t>
            </a:r>
            <a:r>
              <a:rPr lang="en-US" baseline="0" dirty="0"/>
              <a:t>.</a:t>
            </a:r>
          </a:p>
          <a:p>
            <a:pPr marL="171450" indent="-171450">
              <a:buFont typeface="Arial"/>
              <a:buChar char="•"/>
            </a:pPr>
            <a:r>
              <a:rPr lang="en-US" baseline="0" dirty="0"/>
              <a:t>Study initiated in 2009, during the course of the study treatment guidelines changed, because the evidence prompting these changes was limited, the trial did not revise the deferred-initiation strategy.</a:t>
            </a:r>
          </a:p>
          <a:p>
            <a:pPr marL="171450" indent="-171450">
              <a:buFont typeface="Arial"/>
              <a:buChar char="•"/>
            </a:pPr>
            <a:r>
              <a:rPr lang="en-US" baseline="0" dirty="0"/>
              <a:t>On 15 May 2015 the board informed the study leadership that the primary question of the study had been answered and recommended that the findings be immediately disseminated.</a:t>
            </a:r>
            <a:endParaRPr lang="en-US" dirty="0"/>
          </a:p>
        </p:txBody>
      </p:sp>
      <p:sp>
        <p:nvSpPr>
          <p:cNvPr id="4" name="Slide Number Placeholder 3"/>
          <p:cNvSpPr>
            <a:spLocks noGrp="1"/>
          </p:cNvSpPr>
          <p:nvPr>
            <p:ph type="sldNum" sz="quarter" idx="10"/>
          </p:nvPr>
        </p:nvSpPr>
        <p:spPr/>
        <p:txBody>
          <a:bodyPr/>
          <a:lstStyle/>
          <a:p>
            <a:fld id="{BA813897-1DCE-C943-9CEC-EE2F251803E3}" type="slidenum">
              <a:rPr lang="en-US" smtClean="0"/>
              <a:t>22</a:t>
            </a:fld>
            <a:endParaRPr lang="en-US"/>
          </a:p>
        </p:txBody>
      </p:sp>
    </p:spTree>
    <p:extLst>
      <p:ext uri="{BB962C8B-B14F-4D97-AF65-F5344CB8AC3E}">
        <p14:creationId xmlns:p14="http://schemas.microsoft.com/office/powerpoint/2010/main" val="113489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dirty="0"/>
              <a:t>Primary end point was a composite outcome that included</a:t>
            </a:r>
            <a:r>
              <a:rPr lang="en-US" baseline="0" dirty="0"/>
              <a:t> two major components, any serious AIDS-related event (including death from AIDS) or any AIDS-defining event. The second component was any serious non-AIDS-related event, including death from causes other than AIDS.</a:t>
            </a:r>
          </a:p>
          <a:p>
            <a:pPr marL="171450" indent="-171450">
              <a:buFont typeface="Arial"/>
              <a:buChar char="•"/>
            </a:pPr>
            <a:r>
              <a:rPr lang="en-US" baseline="0" dirty="0"/>
              <a:t>From this trial immediate initiation of ART was superior to deferred ART, beneficial effect evident for both serious AIDS-related and non-AIDS-related events.</a:t>
            </a:r>
            <a:endParaRPr lang="en-US" dirty="0"/>
          </a:p>
        </p:txBody>
      </p:sp>
      <p:sp>
        <p:nvSpPr>
          <p:cNvPr id="4" name="Slide Number Placeholder 3"/>
          <p:cNvSpPr>
            <a:spLocks noGrp="1"/>
          </p:cNvSpPr>
          <p:nvPr>
            <p:ph type="sldNum" sz="quarter" idx="10"/>
          </p:nvPr>
        </p:nvSpPr>
        <p:spPr/>
        <p:txBody>
          <a:bodyPr/>
          <a:lstStyle/>
          <a:p>
            <a:fld id="{BA813897-1DCE-C943-9CEC-EE2F251803E3}" type="slidenum">
              <a:rPr lang="en-US" smtClean="0"/>
              <a:t>23</a:t>
            </a:fld>
            <a:endParaRPr lang="en-US"/>
          </a:p>
        </p:txBody>
      </p:sp>
    </p:spTree>
    <p:extLst>
      <p:ext uri="{BB962C8B-B14F-4D97-AF65-F5344CB8AC3E}">
        <p14:creationId xmlns:p14="http://schemas.microsoft.com/office/powerpoint/2010/main" val="138552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three</a:t>
            </a:r>
            <a:r>
              <a:rPr lang="en-US" baseline="0" dirty="0"/>
              <a:t> most frequent serious AIDS-related events (tuberculosis, Kaposi’s sarcoma and malignant lymphomas), most of the tuberculosis events occurred in Africa.</a:t>
            </a:r>
          </a:p>
          <a:p>
            <a:pPr marL="171450" indent="-171450">
              <a:buFont typeface="Arial"/>
              <a:buChar char="•"/>
            </a:pPr>
            <a:r>
              <a:rPr lang="en-US" baseline="0" dirty="0"/>
              <a:t>Two of the most frequent non-AIDS- related events (non-AIDS cancer and cardiovascular disease) occurred in patients from Australia, Europe, Israel and the US.</a:t>
            </a:r>
            <a:endParaRPr lang="en-US" dirty="0"/>
          </a:p>
        </p:txBody>
      </p:sp>
      <p:sp>
        <p:nvSpPr>
          <p:cNvPr id="4" name="Slide Number Placeholder 3"/>
          <p:cNvSpPr>
            <a:spLocks noGrp="1"/>
          </p:cNvSpPr>
          <p:nvPr>
            <p:ph type="sldNum" sz="quarter" idx="10"/>
          </p:nvPr>
        </p:nvSpPr>
        <p:spPr/>
        <p:txBody>
          <a:bodyPr/>
          <a:lstStyle/>
          <a:p>
            <a:fld id="{BA813897-1DCE-C943-9CEC-EE2F251803E3}" type="slidenum">
              <a:rPr lang="en-US" smtClean="0"/>
              <a:t>24</a:t>
            </a:fld>
            <a:endParaRPr lang="en-US"/>
          </a:p>
        </p:txBody>
      </p:sp>
    </p:spTree>
    <p:extLst>
      <p:ext uri="{BB962C8B-B14F-4D97-AF65-F5344CB8AC3E}">
        <p14:creationId xmlns:p14="http://schemas.microsoft.com/office/powerpoint/2010/main" val="38274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36E53-F72C-FD4F-B1A1-EDFC63EE7B18}"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309453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36E53-F72C-FD4F-B1A1-EDFC63EE7B18}"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209965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36E53-F72C-FD4F-B1A1-EDFC63EE7B18}"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4257488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365164" y="6650662"/>
            <a:ext cx="135161" cy="45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895" tIns="33447" rIns="66895" bIns="33447">
            <a:spAutoFit/>
          </a:bodyPr>
          <a:lstStyle>
            <a:lvl1pPr eaLnBrk="0" hangingPunct="0">
              <a:defRPr sz="3900" b="1">
                <a:solidFill>
                  <a:srgbClr val="000066"/>
                </a:solidFill>
                <a:latin typeface="Arial" charset="0"/>
                <a:ea typeface="Arial"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ea typeface="Arial" charset="0"/>
                <a:cs typeface="Arial" charset="0"/>
              </a:defRPr>
            </a:lvl9pPr>
          </a:lstStyle>
          <a:p>
            <a:pPr eaLnBrk="1" hangingPunct="1"/>
            <a:endParaRPr lang="es-ES" altLang="en-US" sz="2501"/>
          </a:p>
        </p:txBody>
      </p:sp>
      <p:sp>
        <p:nvSpPr>
          <p:cNvPr id="3" name="Text Placeholder 2"/>
          <p:cNvSpPr>
            <a:spLocks noGrp="1"/>
          </p:cNvSpPr>
          <p:nvPr>
            <p:ph type="body" sz="quarter" idx="10"/>
          </p:nvPr>
        </p:nvSpPr>
        <p:spPr>
          <a:xfrm>
            <a:off x="488952" y="909520"/>
            <a:ext cx="7645400" cy="360362"/>
          </a:xfrm>
          <a:prstGeom prst="rect">
            <a:avLst/>
          </a:prstGeom>
        </p:spPr>
        <p:txBody>
          <a:bodyPr/>
          <a:lstStyle>
            <a:lvl1pPr marL="0" indent="0">
              <a:buNone/>
              <a:defRPr sz="2052"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488950" y="1381438"/>
            <a:ext cx="8229600" cy="4976813"/>
          </a:xfrm>
          <a:prstGeom prst="rect">
            <a:avLst/>
          </a:prstGeom>
        </p:spPr>
        <p:txBody>
          <a:bodyPr/>
          <a:lstStyle>
            <a:lvl1pPr marL="209043" indent="-209043">
              <a:buFont typeface="Arial"/>
              <a:buChar char="•"/>
              <a:defRPr sz="1154"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98763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365164" y="6650662"/>
            <a:ext cx="135161" cy="45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895" tIns="33447" rIns="66895" bIns="33447">
            <a:spAutoFit/>
          </a:bodyPr>
          <a:lstStyle>
            <a:lvl1pPr eaLnBrk="0" hangingPunct="0">
              <a:defRPr sz="3900" b="1">
                <a:solidFill>
                  <a:srgbClr val="000066"/>
                </a:solidFill>
                <a:latin typeface="Arial" charset="0"/>
                <a:ea typeface="Arial"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ea typeface="Arial" charset="0"/>
                <a:cs typeface="Arial" charset="0"/>
              </a:defRPr>
            </a:lvl9pPr>
          </a:lstStyle>
          <a:p>
            <a:pPr eaLnBrk="1" hangingPunct="1"/>
            <a:endParaRPr lang="es-ES" altLang="en-US" sz="2501"/>
          </a:p>
        </p:txBody>
      </p:sp>
      <p:sp>
        <p:nvSpPr>
          <p:cNvPr id="3" name="Text Placeholder 2"/>
          <p:cNvSpPr>
            <a:spLocks noGrp="1"/>
          </p:cNvSpPr>
          <p:nvPr>
            <p:ph type="body" sz="quarter" idx="10"/>
          </p:nvPr>
        </p:nvSpPr>
        <p:spPr>
          <a:xfrm>
            <a:off x="488952" y="909520"/>
            <a:ext cx="7645400" cy="360362"/>
          </a:xfrm>
          <a:prstGeom prst="rect">
            <a:avLst/>
          </a:prstGeom>
        </p:spPr>
        <p:txBody>
          <a:bodyPr/>
          <a:lstStyle>
            <a:lvl1pPr marL="0" indent="0">
              <a:buNone/>
              <a:defRPr sz="2052" b="1" i="0">
                <a:solidFill>
                  <a:srgbClr val="0F7ECB"/>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488950" y="1381438"/>
            <a:ext cx="8229600" cy="4976813"/>
          </a:xfrm>
          <a:prstGeom prst="rect">
            <a:avLst/>
          </a:prstGeom>
        </p:spPr>
        <p:txBody>
          <a:bodyPr/>
          <a:lstStyle>
            <a:lvl1pPr marL="209043" indent="-209043">
              <a:buFont typeface="Arial"/>
              <a:buChar char="•"/>
              <a:defRPr sz="1154"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20721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36E53-F72C-FD4F-B1A1-EDFC63EE7B18}"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17851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36E53-F72C-FD4F-B1A1-EDFC63EE7B18}"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5444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36E53-F72C-FD4F-B1A1-EDFC63EE7B18}"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268664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36E53-F72C-FD4F-B1A1-EDFC63EE7B18}"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236378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36E53-F72C-FD4F-B1A1-EDFC63EE7B18}"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90407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36E53-F72C-FD4F-B1A1-EDFC63EE7B18}"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370827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36E53-F72C-FD4F-B1A1-EDFC63EE7B18}"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370628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36E53-F72C-FD4F-B1A1-EDFC63EE7B18}"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90A7C-78ED-424B-B00F-A976174D386C}" type="slidenum">
              <a:rPr lang="en-US" smtClean="0"/>
              <a:t>‹#›</a:t>
            </a:fld>
            <a:endParaRPr lang="en-US"/>
          </a:p>
        </p:txBody>
      </p:sp>
    </p:spTree>
    <p:extLst>
      <p:ext uri="{BB962C8B-B14F-4D97-AF65-F5344CB8AC3E}">
        <p14:creationId xmlns:p14="http://schemas.microsoft.com/office/powerpoint/2010/main" val="98203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36E53-F72C-FD4F-B1A1-EDFC63EE7B18}" type="datetimeFigureOut">
              <a:rPr lang="en-US" smtClean="0"/>
              <a:t>2/15/2018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A7C-78ED-424B-B00F-A976174D386C}" type="slidenum">
              <a:rPr lang="en-US" smtClean="0"/>
              <a:t>‹#›</a:t>
            </a:fld>
            <a:endParaRPr lang="en-US"/>
          </a:p>
        </p:txBody>
      </p:sp>
    </p:spTree>
    <p:extLst>
      <p:ext uri="{BB962C8B-B14F-4D97-AF65-F5344CB8AC3E}">
        <p14:creationId xmlns:p14="http://schemas.microsoft.com/office/powerpoint/2010/main" val="33014340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18">
            <a:extLst>
              <a:ext uri="{FF2B5EF4-FFF2-40B4-BE49-F238E27FC236}">
                <a16:creationId xmlns:a16="http://schemas.microsoft.com/office/drawing/2014/main" id="{C15229F3-7A2E-4558-98FE-7A5F69409D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17">
            <a:extLst>
              <a:ext uri="{FF2B5EF4-FFF2-40B4-BE49-F238E27FC236}">
                <a16:creationId xmlns:a16="http://schemas.microsoft.com/office/drawing/2014/main" id="{41F18803-BE79-4916-AE6B-5DE238B367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E3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D6DB22D-0054-4C5B-9BB7-37BCE8C1BA6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97332" y="874793"/>
            <a:ext cx="2405367" cy="2393341"/>
          </a:xfrm>
          <a:prstGeom prst="rect">
            <a:avLst/>
          </a:prstGeom>
        </p:spPr>
      </p:pic>
      <p:pic>
        <p:nvPicPr>
          <p:cNvPr id="13" name="Picture 12">
            <a:extLst>
              <a:ext uri="{FF2B5EF4-FFF2-40B4-BE49-F238E27FC236}">
                <a16:creationId xmlns:a16="http://schemas.microsoft.com/office/drawing/2014/main" id="{4225F454-DEB8-4D8B-9290-CC5246DA5C3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72161" y="4392118"/>
            <a:ext cx="3030538" cy="1022806"/>
          </a:xfrm>
          <a:prstGeom prst="rect">
            <a:avLst/>
          </a:prstGeom>
        </p:spPr>
      </p:pic>
      <p:sp>
        <p:nvSpPr>
          <p:cNvPr id="2" name="TextBox 1"/>
          <p:cNvSpPr txBox="1"/>
          <p:nvPr/>
        </p:nvSpPr>
        <p:spPr>
          <a:xfrm>
            <a:off x="6076952" y="4938713"/>
            <a:ext cx="184731" cy="248209"/>
          </a:xfrm>
          <a:prstGeom prst="rect">
            <a:avLst/>
          </a:prstGeom>
          <a:noFill/>
        </p:spPr>
        <p:txBody>
          <a:bodyPr wrap="none" rtlCol="0">
            <a:spAutoFit/>
          </a:bodyPr>
          <a:lstStyle/>
          <a:p>
            <a:pPr defTabSz="257175"/>
            <a:endParaRPr lang="en-US" sz="1013" dirty="0">
              <a:solidFill>
                <a:prstClr val="black"/>
              </a:solidFill>
            </a:endParaRPr>
          </a:p>
        </p:txBody>
      </p:sp>
      <p:sp>
        <p:nvSpPr>
          <p:cNvPr id="2050" name="Rectangle 2"/>
          <p:cNvSpPr>
            <a:spLocks noGrp="1" noChangeArrowheads="1"/>
          </p:cNvSpPr>
          <p:nvPr>
            <p:ph type="ctrTitle"/>
          </p:nvPr>
        </p:nvSpPr>
        <p:spPr>
          <a:xfrm>
            <a:off x="1143000" y="2245810"/>
            <a:ext cx="4810125" cy="1355750"/>
          </a:xfrm>
        </p:spPr>
        <p:txBody>
          <a:bodyPr>
            <a:normAutofit/>
          </a:bodyPr>
          <a:lstStyle/>
          <a:p>
            <a:pPr algn="l" eaLnBrk="1" hangingPunct="1"/>
            <a:r>
              <a:rPr lang="en-GB" sz="4700">
                <a:latin typeface="Arial" charset="0"/>
                <a:ea typeface="ＭＳ Ｐゴシック" charset="0"/>
                <a:cs typeface="ＭＳ Ｐゴシック" charset="0"/>
              </a:rPr>
              <a:t>Adult Guidelines</a:t>
            </a:r>
          </a:p>
        </p:txBody>
      </p:sp>
      <p:sp>
        <p:nvSpPr>
          <p:cNvPr id="2051" name="Rectangle 3"/>
          <p:cNvSpPr>
            <a:spLocks noGrp="1" noChangeArrowheads="1"/>
          </p:cNvSpPr>
          <p:nvPr>
            <p:ph type="subTitle" idx="1"/>
          </p:nvPr>
        </p:nvSpPr>
        <p:spPr>
          <a:xfrm>
            <a:off x="1166893" y="3592233"/>
            <a:ext cx="4448175" cy="911117"/>
          </a:xfrm>
        </p:spPr>
        <p:txBody>
          <a:bodyPr>
            <a:normAutofit fontScale="85000" lnSpcReduction="20000"/>
          </a:bodyPr>
          <a:lstStyle/>
          <a:p>
            <a:pPr algn="l" eaLnBrk="1" hangingPunct="1"/>
            <a:r>
              <a:rPr lang="en-US" sz="1200" b="1" dirty="0">
                <a:ea typeface="ＭＳ Ｐゴシック" charset="0"/>
                <a:cs typeface="ＭＳ Ｐゴシック" charset="0"/>
              </a:rPr>
              <a:t>Presented by Dr Tom Boyles</a:t>
            </a:r>
          </a:p>
          <a:p>
            <a:pPr algn="l" eaLnBrk="1" hangingPunct="1"/>
            <a:r>
              <a:rPr lang="en-US" sz="1200" b="1" dirty="0">
                <a:ea typeface="ＭＳ Ｐゴシック" charset="0"/>
                <a:cs typeface="ＭＳ Ｐゴシック" charset="0"/>
              </a:rPr>
              <a:t>Slides developed by </a:t>
            </a:r>
            <a:r>
              <a:rPr lang="en-US" sz="1200" b="1" dirty="0" err="1">
                <a:ea typeface="ＭＳ Ｐゴシック" charset="0"/>
                <a:cs typeface="ＭＳ Ｐゴシック" charset="0"/>
              </a:rPr>
              <a:t>Assoc</a:t>
            </a:r>
            <a:r>
              <a:rPr lang="en-US" sz="1200" b="1" dirty="0">
                <a:ea typeface="ＭＳ Ｐゴシック" charset="0"/>
                <a:cs typeface="ＭＳ Ｐゴシック" charset="0"/>
              </a:rPr>
              <a:t> Prof Sipho Dlamini </a:t>
            </a:r>
          </a:p>
          <a:p>
            <a:pPr algn="l"/>
            <a:r>
              <a:rPr lang="en-US" sz="1200" b="1" dirty="0">
                <a:ea typeface="ＭＳ Ｐゴシック" charset="0"/>
                <a:cs typeface="ＭＳ Ｐゴシック" charset="0"/>
              </a:rPr>
              <a:t>Division of Infectious Diseases &amp; HIV Medicine </a:t>
            </a:r>
          </a:p>
          <a:p>
            <a:pPr algn="l"/>
            <a:r>
              <a:rPr lang="en-US" sz="1200" b="1" dirty="0">
                <a:ea typeface="ＭＳ Ｐゴシック" charset="0"/>
                <a:cs typeface="ＭＳ Ｐゴシック" charset="0"/>
              </a:rPr>
              <a:t>Groote Schuur Hospital</a:t>
            </a:r>
          </a:p>
          <a:p>
            <a:pPr algn="l" eaLnBrk="1" hangingPunct="1"/>
            <a:endParaRPr lang="en-US" sz="400" b="1" dirty="0">
              <a:ea typeface="ＭＳ Ｐゴシック" charset="0"/>
              <a:cs typeface="ＭＳ Ｐゴシック" charset="0"/>
            </a:endParaRPr>
          </a:p>
          <a:p>
            <a:pPr algn="l" eaLnBrk="1" hangingPunct="1"/>
            <a:endParaRPr lang="en-US" sz="400" b="1" dirty="0">
              <a:ea typeface="ＭＳ Ｐゴシック" charset="0"/>
              <a:cs typeface="ＭＳ Ｐゴシック" charset="0"/>
            </a:endParaRPr>
          </a:p>
        </p:txBody>
      </p:sp>
      <p:sp>
        <p:nvSpPr>
          <p:cNvPr id="3" name="Footer Placeholder 2"/>
          <p:cNvSpPr>
            <a:spLocks noGrp="1"/>
          </p:cNvSpPr>
          <p:nvPr>
            <p:ph type="ftr" sz="quarter" idx="11"/>
          </p:nvPr>
        </p:nvSpPr>
        <p:spPr>
          <a:xfrm>
            <a:off x="304881" y="6353703"/>
            <a:ext cx="3086100" cy="365125"/>
          </a:xfrm>
        </p:spPr>
        <p:txBody>
          <a:bodyPr>
            <a:normAutofit/>
          </a:bodyPr>
          <a:lstStyle/>
          <a:p>
            <a:pPr algn="l">
              <a:spcAft>
                <a:spcPts val="600"/>
              </a:spcAft>
            </a:pPr>
            <a:r>
              <a:rPr lang="en-US" b="1"/>
              <a:t>Pretoria, Saturday 17</a:t>
            </a:r>
            <a:r>
              <a:rPr lang="en-US" b="1" baseline="30000"/>
              <a:t>th</a:t>
            </a:r>
            <a:r>
              <a:rPr lang="en-US" b="1"/>
              <a:t> February 2018</a:t>
            </a:r>
          </a:p>
        </p:txBody>
      </p:sp>
    </p:spTree>
    <p:extLst>
      <p:ext uri="{BB962C8B-B14F-4D97-AF65-F5344CB8AC3E}">
        <p14:creationId xmlns:p14="http://schemas.microsoft.com/office/powerpoint/2010/main" val="139010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2213" y="2206477"/>
            <a:ext cx="5949848" cy="3291840"/>
          </a:xfrm>
          <a:prstGeom prst="rect">
            <a:avLst/>
          </a:prstGeom>
        </p:spPr>
      </p:pic>
      <p:sp>
        <p:nvSpPr>
          <p:cNvPr id="3" name="TextBox 2"/>
          <p:cNvSpPr txBox="1"/>
          <p:nvPr/>
        </p:nvSpPr>
        <p:spPr>
          <a:xfrm>
            <a:off x="1545045" y="1779603"/>
            <a:ext cx="5873824" cy="300082"/>
          </a:xfrm>
          <a:prstGeom prst="rect">
            <a:avLst/>
          </a:prstGeom>
          <a:noFill/>
        </p:spPr>
        <p:txBody>
          <a:bodyPr wrap="square" rtlCol="0">
            <a:spAutoFit/>
          </a:bodyPr>
          <a:lstStyle/>
          <a:p>
            <a:pPr algn="ctr"/>
            <a:r>
              <a:rPr lang="en-US" sz="1350" b="1" dirty="0">
                <a:solidFill>
                  <a:srgbClr val="3366FF"/>
                </a:solidFill>
              </a:rPr>
              <a:t>Adult antiretroviral therapy guidelines 2015 </a:t>
            </a:r>
          </a:p>
        </p:txBody>
      </p:sp>
      <p:pic>
        <p:nvPicPr>
          <p:cNvPr id="4" name="Picture 3"/>
          <p:cNvPicPr>
            <a:picLocks noChangeAspect="1"/>
          </p:cNvPicPr>
          <p:nvPr/>
        </p:nvPicPr>
        <p:blipFill>
          <a:blip r:embed="rId3"/>
          <a:stretch>
            <a:fillRect/>
          </a:stretch>
        </p:blipFill>
        <p:spPr>
          <a:xfrm>
            <a:off x="1860700" y="857250"/>
            <a:ext cx="4922086" cy="960120"/>
          </a:xfrm>
          <a:prstGeom prst="rect">
            <a:avLst/>
          </a:prstGeom>
        </p:spPr>
      </p:pic>
      <p:sp>
        <p:nvSpPr>
          <p:cNvPr id="5" name="Footer Placeholder 3"/>
          <p:cNvSpPr>
            <a:spLocks noGrp="1"/>
          </p:cNvSpPr>
          <p:nvPr>
            <p:ph type="ftr" sz="quarter" idx="11"/>
          </p:nvPr>
        </p:nvSpPr>
        <p:spPr>
          <a:xfrm>
            <a:off x="3486150" y="5624514"/>
            <a:ext cx="2171700" cy="273844"/>
          </a:xfrm>
        </p:spPr>
        <p:txBody>
          <a:bodyPr/>
          <a:lstStyle/>
          <a:p>
            <a:r>
              <a:rPr lang="en-US" b="1" dirty="0">
                <a:solidFill>
                  <a:schemeClr val="tx1"/>
                </a:solidFill>
              </a:rPr>
              <a:t>S </a:t>
            </a:r>
            <a:r>
              <a:rPr lang="en-US" b="1" dirty="0" err="1">
                <a:solidFill>
                  <a:schemeClr val="tx1"/>
                </a:solidFill>
              </a:rPr>
              <a:t>Afr</a:t>
            </a:r>
            <a:r>
              <a:rPr lang="en-US" b="1" dirty="0">
                <a:solidFill>
                  <a:schemeClr val="tx1"/>
                </a:solidFill>
              </a:rPr>
              <a:t> J HIV Med. 2015;16(1), 4 pages</a:t>
            </a:r>
          </a:p>
        </p:txBody>
      </p:sp>
    </p:spTree>
    <p:extLst>
      <p:ext uri="{BB962C8B-B14F-4D97-AF65-F5344CB8AC3E}">
        <p14:creationId xmlns:p14="http://schemas.microsoft.com/office/powerpoint/2010/main" val="137307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South</a:t>
            </a:r>
            <a:r>
              <a:rPr lang="en-US" dirty="0">
                <a:latin typeface="+mn-lt"/>
              </a:rPr>
              <a:t> </a:t>
            </a:r>
            <a:r>
              <a:rPr lang="en-US" b="1" dirty="0">
                <a:latin typeface="+mn-lt"/>
              </a:rPr>
              <a:t>African</a:t>
            </a:r>
            <a:r>
              <a:rPr lang="en-US" dirty="0">
                <a:latin typeface="+mn-lt"/>
              </a:rPr>
              <a:t> </a:t>
            </a:r>
            <a:r>
              <a:rPr lang="en-US" b="1" dirty="0">
                <a:latin typeface="+mn-lt"/>
              </a:rPr>
              <a:t>Department</a:t>
            </a:r>
            <a:r>
              <a:rPr lang="en-US" dirty="0">
                <a:latin typeface="+mn-lt"/>
              </a:rPr>
              <a:t> </a:t>
            </a:r>
            <a:r>
              <a:rPr lang="en-US" b="1" dirty="0">
                <a:latin typeface="+mn-lt"/>
              </a:rPr>
              <a:t>of Health</a:t>
            </a:r>
          </a:p>
        </p:txBody>
      </p:sp>
      <p:pic>
        <p:nvPicPr>
          <p:cNvPr id="3" name="Picture 2"/>
          <p:cNvPicPr>
            <a:picLocks noChangeAspect="1"/>
          </p:cNvPicPr>
          <p:nvPr/>
        </p:nvPicPr>
        <p:blipFill rotWithShape="1">
          <a:blip r:embed="rId2"/>
          <a:srcRect l="3242" r="1543" b="2241"/>
          <a:stretch/>
        </p:blipFill>
        <p:spPr>
          <a:xfrm>
            <a:off x="1217084" y="1804063"/>
            <a:ext cx="6783917" cy="4037938"/>
          </a:xfrm>
          <a:prstGeom prst="rect">
            <a:avLst/>
          </a:prstGeom>
        </p:spPr>
      </p:pic>
      <p:cxnSp>
        <p:nvCxnSpPr>
          <p:cNvPr id="5" name="Straight Arrow Connector 4"/>
          <p:cNvCxnSpPr/>
          <p:nvPr/>
        </p:nvCxnSpPr>
        <p:spPr>
          <a:xfrm>
            <a:off x="1143000" y="3069167"/>
            <a:ext cx="342900"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0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9314" y="1085850"/>
            <a:ext cx="6400800" cy="569214"/>
          </a:xfrm>
          <a:solidFill>
            <a:schemeClr val="bg2"/>
          </a:solidFill>
        </p:spPr>
        <p:txBody>
          <a:bodyPr>
            <a:noAutofit/>
          </a:bodyPr>
          <a:lstStyle/>
          <a:p>
            <a:pPr lvl="0"/>
            <a:r>
              <a:rPr lang="en-US" sz="2700" b="1" dirty="0"/>
              <a:t>2014 Recommendations of the International IAS-USA-Society </a:t>
            </a:r>
            <a:endParaRPr lang="en-US" sz="2700" dirty="0">
              <a:solidFill>
                <a:schemeClr val="bg2">
                  <a:lumMod val="25000"/>
                </a:schemeClr>
              </a:solidFill>
            </a:endParaRPr>
          </a:p>
        </p:txBody>
      </p:sp>
      <p:graphicFrame>
        <p:nvGraphicFramePr>
          <p:cNvPr id="2" name="Content Placeholder 1"/>
          <p:cNvGraphicFramePr>
            <a:graphicFrameLocks noGrp="1"/>
          </p:cNvGraphicFramePr>
          <p:nvPr>
            <p:ph idx="1"/>
            <p:extLst/>
          </p:nvPr>
        </p:nvGraphicFramePr>
        <p:xfrm>
          <a:off x="1480860" y="2057401"/>
          <a:ext cx="6286500" cy="3197670"/>
        </p:xfrm>
        <a:graphic>
          <a:graphicData uri="http://schemas.openxmlformats.org/drawingml/2006/table">
            <a:tbl>
              <a:tblPr firstRow="1" bandRow="1">
                <a:tableStyleId>{5C22544A-7EE6-4342-B048-85BDC9FD1C3A}</a:tableStyleId>
              </a:tblPr>
              <a:tblGrid>
                <a:gridCol w="6286500">
                  <a:extLst>
                    <a:ext uri="{9D8B030D-6E8A-4147-A177-3AD203B41FA5}">
                      <a16:colId xmlns:a16="http://schemas.microsoft.com/office/drawing/2014/main" val="20000"/>
                    </a:ext>
                  </a:extLst>
                </a:gridCol>
              </a:tblGrid>
              <a:tr h="408718">
                <a:tc>
                  <a:txBody>
                    <a:bodyPr/>
                    <a:lstStyle/>
                    <a:p>
                      <a:pPr lvl="0">
                        <a:lnSpc>
                          <a:spcPct val="124000"/>
                        </a:lnSpc>
                      </a:pPr>
                      <a:r>
                        <a:rPr lang="en-US" sz="1800" b="1" dirty="0">
                          <a:solidFill>
                            <a:schemeClr val="tx1"/>
                          </a:solidFill>
                          <a:latin typeface="Arial" panose="020B0604020202020204" pitchFamily="34" charset="0"/>
                          <a:cs typeface="Arial" panose="020B0604020202020204" pitchFamily="34" charset="0"/>
                        </a:rPr>
                        <a:t>Recommendations</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2980">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solidFill>
                            <a:schemeClr val="tx1"/>
                          </a:solidFill>
                          <a:latin typeface="Arial" panose="020B0604020202020204" pitchFamily="34" charset="0"/>
                          <a:cs typeface="Arial" panose="020B0604020202020204" pitchFamily="34" charset="0"/>
                        </a:rPr>
                        <a:t>Clinicians should provide education about personal health benefits of ART and public benefits of prevention of transmission, and assess patients’ readiness to initiate and adhere to long-term ART. </a:t>
                      </a:r>
                      <a:r>
                        <a:rPr lang="en-US" sz="1500" b="1" dirty="0">
                          <a:solidFill>
                            <a:schemeClr val="tx1"/>
                          </a:solidFill>
                          <a:latin typeface="Arial" panose="020B0604020202020204" pitchFamily="34" charset="0"/>
                          <a:cs typeface="Arial" panose="020B0604020202020204" pitchFamily="34" charset="0"/>
                        </a:rPr>
                        <a:t>Rating: AIII</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25780">
                <a:tc>
                  <a:txBody>
                    <a:bodyPr/>
                    <a:lstStyle/>
                    <a:p>
                      <a:pPr marL="742950" lvl="1" indent="-285750">
                        <a:lnSpc>
                          <a:spcPct val="100000"/>
                        </a:lnSpc>
                        <a:buFont typeface="Arial" panose="020B0604020202020204" pitchFamily="34" charset="0"/>
                        <a:buChar char="•"/>
                      </a:pPr>
                      <a:r>
                        <a:rPr lang="en-US" sz="1500" dirty="0">
                          <a:latin typeface="Arial" panose="020B0604020202020204" pitchFamily="34" charset="0"/>
                          <a:cs typeface="Arial" panose="020B0604020202020204" pitchFamily="34" charset="0"/>
                        </a:rPr>
                        <a:t>ART should be offered upon detection of HIV infection.        </a:t>
                      </a:r>
                      <a:r>
                        <a:rPr lang="en-US" sz="1500" b="1" dirty="0">
                          <a:latin typeface="Arial" panose="020B0604020202020204" pitchFamily="34" charset="0"/>
                          <a:cs typeface="Arial" panose="020B0604020202020204" pitchFamily="34" charset="0"/>
                        </a:rPr>
                        <a:t>Rating: A1a</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5780">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Strategies for adherence support should be implemented and tailored to individual patient needs or the setting. </a:t>
                      </a:r>
                      <a:r>
                        <a:rPr lang="en-US" sz="1500" b="1" dirty="0">
                          <a:latin typeface="Arial" panose="020B0604020202020204" pitchFamily="34" charset="0"/>
                          <a:cs typeface="Arial" panose="020B0604020202020204" pitchFamily="34" charset="0"/>
                        </a:rPr>
                        <a:t>Rating: </a:t>
                      </a:r>
                      <a:r>
                        <a:rPr lang="en-US" sz="1500" b="1" dirty="0" err="1">
                          <a:latin typeface="Arial" panose="020B0604020202020204" pitchFamily="34" charset="0"/>
                          <a:cs typeface="Arial" panose="020B0604020202020204" pitchFamily="34" charset="0"/>
                        </a:rPr>
                        <a:t>AIa</a:t>
                      </a:r>
                      <a:endParaRPr lang="en-US" sz="15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54380">
                <a:tc>
                  <a:txBody>
                    <a:bodyPr/>
                    <a:lstStyle/>
                    <a:p>
                      <a:pPr marL="742950" lvl="1" indent="-285750">
                        <a:lnSpc>
                          <a:spcPct val="100000"/>
                        </a:lnSpc>
                        <a:buFont typeface="Arial" panose="020B0604020202020204" pitchFamily="34" charset="0"/>
                        <a:buChar char="•"/>
                      </a:pPr>
                      <a:r>
                        <a:rPr lang="en-US" sz="1500" dirty="0">
                          <a:latin typeface="Arial" panose="020B0604020202020204" pitchFamily="34" charset="0"/>
                          <a:cs typeface="Arial" panose="020B0604020202020204" pitchFamily="34" charset="0"/>
                        </a:rPr>
                        <a:t>Clinicians should be alert to the nonspecific presentation of acute HIV infection and urgently pursue specific diagnostic testing (plasma HIV viral load) if suspected. </a:t>
                      </a:r>
                      <a:r>
                        <a:rPr lang="en-US" sz="1500" b="1" dirty="0">
                          <a:latin typeface="Arial" panose="020B0604020202020204" pitchFamily="34" charset="0"/>
                          <a:cs typeface="Arial" panose="020B0604020202020204" pitchFamily="34" charset="0"/>
                        </a:rPr>
                        <a:t>Rating: </a:t>
                      </a:r>
                      <a:r>
                        <a:rPr lang="en-US" sz="1500" b="1" dirty="0" err="1">
                          <a:latin typeface="Arial" panose="020B0604020202020204" pitchFamily="34" charset="0"/>
                          <a:cs typeface="Arial" panose="020B0604020202020204" pitchFamily="34" charset="0"/>
                        </a:rPr>
                        <a:t>AIIa</a:t>
                      </a:r>
                      <a:endParaRPr lang="en-US" sz="15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5" name="TextBox 4"/>
          <p:cNvSpPr txBox="1"/>
          <p:nvPr/>
        </p:nvSpPr>
        <p:spPr>
          <a:xfrm>
            <a:off x="1257300" y="5657851"/>
            <a:ext cx="2173986"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Marrazzo</a:t>
            </a:r>
            <a:r>
              <a:rPr lang="en-US" sz="1200" dirty="0">
                <a:latin typeface="Arial" panose="020B0604020202020204" pitchFamily="34" charset="0"/>
                <a:cs typeface="Arial" panose="020B0604020202020204" pitchFamily="34" charset="0"/>
              </a:rPr>
              <a:t> et al, </a:t>
            </a:r>
            <a:r>
              <a:rPr lang="en-US" sz="1200" i="1" dirty="0">
                <a:latin typeface="Arial" panose="020B0604020202020204" pitchFamily="34" charset="0"/>
                <a:cs typeface="Arial" panose="020B0604020202020204" pitchFamily="34" charset="0"/>
              </a:rPr>
              <a:t>JAMA</a:t>
            </a:r>
            <a:r>
              <a:rPr lang="en-US" sz="1200" dirty="0">
                <a:latin typeface="Arial" panose="020B0604020202020204" pitchFamily="34" charset="0"/>
                <a:cs typeface="Arial" panose="020B0604020202020204" pitchFamily="34" charset="0"/>
              </a:rPr>
              <a:t>, 2014</a:t>
            </a:r>
            <a:r>
              <a:rPr lang="en-US" sz="1200" dirty="0">
                <a:solidFill>
                  <a:schemeClr val="bg1"/>
                </a:solidFill>
                <a:latin typeface="Arial" panose="020B0604020202020204" pitchFamily="34" charset="0"/>
                <a:cs typeface="Arial" panose="020B0604020202020204" pitchFamily="34" charset="0"/>
              </a:rPr>
              <a:t>.</a:t>
            </a:r>
          </a:p>
        </p:txBody>
      </p:sp>
      <p:cxnSp>
        <p:nvCxnSpPr>
          <p:cNvPr id="6" name="Straight Connector 5"/>
          <p:cNvCxnSpPr/>
          <p:nvPr/>
        </p:nvCxnSpPr>
        <p:spPr>
          <a:xfrm>
            <a:off x="1157647" y="3566583"/>
            <a:ext cx="652103" cy="0"/>
          </a:xfrm>
          <a:prstGeom prst="line">
            <a:avLst/>
          </a:prstGeom>
          <a:ln w="38100" cmpd="sng">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42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3924"/>
          <a:stretch/>
        </p:blipFill>
        <p:spPr>
          <a:xfrm>
            <a:off x="1143000" y="1506877"/>
            <a:ext cx="6858000" cy="3788132"/>
          </a:xfrm>
          <a:prstGeom prst="rect">
            <a:avLst/>
          </a:prstGeom>
        </p:spPr>
      </p:pic>
      <p:sp>
        <p:nvSpPr>
          <p:cNvPr id="7" name="Text Box 5"/>
          <p:cNvSpPr txBox="1">
            <a:spLocks noChangeArrowheads="1"/>
          </p:cNvSpPr>
          <p:nvPr/>
        </p:nvSpPr>
        <p:spPr bwMode="auto">
          <a:xfrm>
            <a:off x="3117780" y="5502272"/>
            <a:ext cx="1974779" cy="352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8615" tIns="8615" rIns="8615" bIns="8615">
            <a:spAutoFit/>
          </a:bodyPr>
          <a:lstStyle/>
          <a:p>
            <a:pPr eaLnBrk="1" hangingPunct="1"/>
            <a:endParaRPr lang="en-US" sz="600" dirty="0">
              <a:solidFill>
                <a:srgbClr val="000000"/>
              </a:solidFill>
            </a:endParaRPr>
          </a:p>
          <a:p>
            <a:pPr eaLnBrk="1" hangingPunct="1"/>
            <a:r>
              <a:rPr lang="en-US" sz="788" dirty="0">
                <a:solidFill>
                  <a:srgbClr val="000000"/>
                </a:solidFill>
              </a:rPr>
              <a:t>Copyright -</a:t>
            </a:r>
          </a:p>
          <a:p>
            <a:pPr eaLnBrk="1" hangingPunct="1"/>
            <a:r>
              <a:rPr lang="en-US" sz="788" dirty="0">
                <a:solidFill>
                  <a:srgbClr val="000000"/>
                </a:solidFill>
              </a:rPr>
              <a:t>WHO 2015. All rights reserved.</a:t>
            </a:r>
          </a:p>
        </p:txBody>
      </p:sp>
      <p:pic>
        <p:nvPicPr>
          <p:cNvPr id="8" name="Picture 7"/>
          <p:cNvPicPr>
            <a:picLocks noChangeAspect="1"/>
          </p:cNvPicPr>
          <p:nvPr/>
        </p:nvPicPr>
        <p:blipFill rotWithShape="1">
          <a:blip r:embed="rId3"/>
          <a:srcRect l="4651" t="23226" r="4651" b="23399"/>
          <a:stretch/>
        </p:blipFill>
        <p:spPr>
          <a:xfrm>
            <a:off x="1903139" y="5515618"/>
            <a:ext cx="1214641" cy="485132"/>
          </a:xfrm>
          <a:prstGeom prst="rect">
            <a:avLst/>
          </a:prstGeom>
        </p:spPr>
      </p:pic>
    </p:spTree>
    <p:extLst>
      <p:ext uri="{BB962C8B-B14F-4D97-AF65-F5344CB8AC3E}">
        <p14:creationId xmlns:p14="http://schemas.microsoft.com/office/powerpoint/2010/main" val="149769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Outline of talk</a:t>
            </a:r>
          </a:p>
        </p:txBody>
      </p:sp>
      <p:sp>
        <p:nvSpPr>
          <p:cNvPr id="5" name="Content Placeholder 2"/>
          <p:cNvSpPr>
            <a:spLocks noGrp="1"/>
          </p:cNvSpPr>
          <p:nvPr>
            <p:ph idx="1"/>
          </p:nvPr>
        </p:nvSpPr>
        <p:spPr/>
        <p:txBody>
          <a:bodyPr>
            <a:normAutofit fontScale="62500" lnSpcReduction="20000"/>
          </a:bodyPr>
          <a:lstStyle/>
          <a:p>
            <a:r>
              <a:rPr lang="en-US" b="1" dirty="0">
                <a:solidFill>
                  <a:schemeClr val="bg1">
                    <a:lumMod val="75000"/>
                  </a:schemeClr>
                </a:solidFill>
              </a:rPr>
              <a:t>Guidelines local versus International</a:t>
            </a:r>
          </a:p>
          <a:p>
            <a:endParaRPr lang="en-US" b="1" dirty="0">
              <a:solidFill>
                <a:schemeClr val="bg1">
                  <a:lumMod val="75000"/>
                </a:schemeClr>
              </a:solidFill>
            </a:endParaRPr>
          </a:p>
          <a:p>
            <a:r>
              <a:rPr lang="en-US" b="1" dirty="0"/>
              <a:t>TEMPRANO Trial</a:t>
            </a:r>
          </a:p>
          <a:p>
            <a:endParaRPr lang="en-US" b="1" dirty="0"/>
          </a:p>
          <a:p>
            <a:r>
              <a:rPr lang="en-US" b="1" dirty="0">
                <a:solidFill>
                  <a:schemeClr val="accent3"/>
                </a:solidFill>
              </a:rPr>
              <a:t>START Trial</a:t>
            </a:r>
          </a:p>
          <a:p>
            <a:endParaRPr lang="en-US" b="1" dirty="0"/>
          </a:p>
          <a:p>
            <a:r>
              <a:rPr lang="en-US" b="1" dirty="0">
                <a:solidFill>
                  <a:schemeClr val="accent3"/>
                </a:solidFill>
              </a:rPr>
              <a:t>HPTN 052</a:t>
            </a:r>
          </a:p>
          <a:p>
            <a:endParaRPr lang="en-US" b="1" dirty="0">
              <a:solidFill>
                <a:schemeClr val="bg1">
                  <a:lumMod val="50000"/>
                </a:schemeClr>
              </a:solidFill>
            </a:endParaRPr>
          </a:p>
          <a:p>
            <a:r>
              <a:rPr lang="en-US" b="1" dirty="0">
                <a:solidFill>
                  <a:schemeClr val="bg1">
                    <a:lumMod val="65000"/>
                  </a:schemeClr>
                </a:solidFill>
              </a:rPr>
              <a:t>HIV Clinicians Society Guidelines- 2017</a:t>
            </a:r>
          </a:p>
          <a:p>
            <a:endParaRPr lang="en-US" b="1" dirty="0">
              <a:solidFill>
                <a:schemeClr val="bg1">
                  <a:lumMod val="50000"/>
                </a:schemeClr>
              </a:solidFill>
            </a:endParaRPr>
          </a:p>
          <a:p>
            <a:r>
              <a:rPr lang="en-US" b="1" dirty="0">
                <a:solidFill>
                  <a:schemeClr val="accent3"/>
                </a:solidFill>
              </a:rPr>
              <a:t>Isoniazid Preventative Therapy (IPT)</a:t>
            </a:r>
          </a:p>
          <a:p>
            <a:endParaRPr lang="en-US" b="1" dirty="0">
              <a:solidFill>
                <a:schemeClr val="bg1">
                  <a:lumMod val="50000"/>
                </a:schemeClr>
              </a:solidFill>
            </a:endParaRPr>
          </a:p>
          <a:p>
            <a:r>
              <a:rPr lang="en-US" b="1" dirty="0">
                <a:solidFill>
                  <a:schemeClr val="accent3"/>
                </a:solidFill>
              </a:rPr>
              <a:t>Conclusion </a:t>
            </a:r>
          </a:p>
        </p:txBody>
      </p:sp>
    </p:spTree>
    <p:extLst>
      <p:ext uri="{BB962C8B-B14F-4D97-AF65-F5344CB8AC3E}">
        <p14:creationId xmlns:p14="http://schemas.microsoft.com/office/powerpoint/2010/main" val="186211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mn-lt"/>
              </a:rPr>
              <a:t>TEMPRANO Trial</a:t>
            </a:r>
          </a:p>
        </p:txBody>
      </p:sp>
      <p:pic>
        <p:nvPicPr>
          <p:cNvPr id="5" name="Picture 4"/>
          <p:cNvPicPr>
            <a:picLocks noChangeAspect="1"/>
          </p:cNvPicPr>
          <p:nvPr/>
        </p:nvPicPr>
        <p:blipFill>
          <a:blip r:embed="rId2"/>
          <a:stretch>
            <a:fillRect/>
          </a:stretch>
        </p:blipFill>
        <p:spPr>
          <a:xfrm>
            <a:off x="1143000" y="1920479"/>
            <a:ext cx="6858000" cy="2794614"/>
          </a:xfrm>
          <a:prstGeom prst="rect">
            <a:avLst/>
          </a:prstGeom>
        </p:spPr>
      </p:pic>
    </p:spTree>
    <p:extLst>
      <p:ext uri="{BB962C8B-B14F-4D97-AF65-F5344CB8AC3E}">
        <p14:creationId xmlns:p14="http://schemas.microsoft.com/office/powerpoint/2010/main" val="129079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85900" y="1321938"/>
            <a:ext cx="6172200" cy="4449374"/>
          </a:xfrm>
        </p:spPr>
        <p:txBody>
          <a:bodyPr>
            <a:normAutofit fontScale="92500" lnSpcReduction="20000"/>
          </a:bodyPr>
          <a:lstStyle/>
          <a:p>
            <a:r>
              <a:rPr lang="en-US" dirty="0"/>
              <a:t>Study Site</a:t>
            </a:r>
          </a:p>
          <a:p>
            <a:pPr lvl="1"/>
            <a:r>
              <a:rPr lang="en-US" dirty="0"/>
              <a:t>Ivory Coast</a:t>
            </a:r>
          </a:p>
          <a:p>
            <a:r>
              <a:rPr lang="en-US" dirty="0"/>
              <a:t>Trial design</a:t>
            </a:r>
          </a:p>
          <a:p>
            <a:pPr lvl="1"/>
            <a:r>
              <a:rPr lang="en-US" dirty="0" err="1"/>
              <a:t>Unblinded</a:t>
            </a:r>
            <a:r>
              <a:rPr lang="en-US" dirty="0"/>
              <a:t>, multicenter, individual-randomized controlled 2-by-2 factorial trial.</a:t>
            </a:r>
          </a:p>
          <a:p>
            <a:r>
              <a:rPr lang="en-US" dirty="0"/>
              <a:t>HIV positive with CD4 count &lt; 800 cells/mm</a:t>
            </a:r>
            <a:r>
              <a:rPr lang="en-US" baseline="30000" dirty="0"/>
              <a:t>3</a:t>
            </a:r>
            <a:endParaRPr lang="en-US" dirty="0"/>
          </a:p>
          <a:p>
            <a:r>
              <a:rPr lang="en-US" dirty="0"/>
              <a:t>participants randomized to one of four groups</a:t>
            </a:r>
          </a:p>
          <a:p>
            <a:pPr lvl="1"/>
            <a:r>
              <a:rPr lang="en-US" dirty="0"/>
              <a:t>Deferred ART</a:t>
            </a:r>
          </a:p>
          <a:p>
            <a:pPr lvl="1"/>
            <a:r>
              <a:rPr lang="en-US" dirty="0"/>
              <a:t>Deferred ART plus IPT</a:t>
            </a:r>
          </a:p>
          <a:p>
            <a:pPr lvl="1"/>
            <a:r>
              <a:rPr lang="en-US" dirty="0"/>
              <a:t>Early ART</a:t>
            </a:r>
          </a:p>
          <a:p>
            <a:pPr lvl="1"/>
            <a:r>
              <a:rPr lang="en-US" dirty="0"/>
              <a:t>Early ART plus IPT</a:t>
            </a:r>
          </a:p>
        </p:txBody>
      </p:sp>
    </p:spTree>
    <p:extLst>
      <p:ext uri="{BB962C8B-B14F-4D97-AF65-F5344CB8AC3E}">
        <p14:creationId xmlns:p14="http://schemas.microsoft.com/office/powerpoint/2010/main" val="49146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544" t="3290" r="2347"/>
          <a:stretch/>
        </p:blipFill>
        <p:spPr>
          <a:xfrm>
            <a:off x="1952626" y="1000125"/>
            <a:ext cx="4679156" cy="4200525"/>
          </a:xfrm>
          <a:prstGeom prst="rect">
            <a:avLst/>
          </a:prstGeom>
        </p:spPr>
      </p:pic>
    </p:spTree>
    <p:extLst>
      <p:ext uri="{BB962C8B-B14F-4D97-AF65-F5344CB8AC3E}">
        <p14:creationId xmlns:p14="http://schemas.microsoft.com/office/powerpoint/2010/main" val="19651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44" r="2108"/>
          <a:stretch/>
        </p:blipFill>
        <p:spPr>
          <a:xfrm>
            <a:off x="1988345" y="1464470"/>
            <a:ext cx="5238749" cy="3869531"/>
          </a:xfrm>
          <a:prstGeom prst="rect">
            <a:avLst/>
          </a:prstGeom>
        </p:spPr>
      </p:pic>
      <p:pic>
        <p:nvPicPr>
          <p:cNvPr id="3" name="Picture 2"/>
          <p:cNvPicPr>
            <a:picLocks noChangeAspect="1"/>
          </p:cNvPicPr>
          <p:nvPr/>
        </p:nvPicPr>
        <p:blipFill>
          <a:blip r:embed="rId3"/>
          <a:stretch>
            <a:fillRect/>
          </a:stretch>
        </p:blipFill>
        <p:spPr>
          <a:xfrm>
            <a:off x="1988344" y="1464469"/>
            <a:ext cx="1495425" cy="276225"/>
          </a:xfrm>
          <a:prstGeom prst="rect">
            <a:avLst/>
          </a:prstGeom>
        </p:spPr>
      </p:pic>
    </p:spTree>
    <p:extLst>
      <p:ext uri="{BB962C8B-B14F-4D97-AF65-F5344CB8AC3E}">
        <p14:creationId xmlns:p14="http://schemas.microsoft.com/office/powerpoint/2010/main" val="135853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7" r="2573"/>
          <a:stretch/>
        </p:blipFill>
        <p:spPr>
          <a:xfrm>
            <a:off x="1809751" y="1357312"/>
            <a:ext cx="5345906" cy="4119563"/>
          </a:xfrm>
          <a:prstGeom prst="rect">
            <a:avLst/>
          </a:prstGeom>
        </p:spPr>
      </p:pic>
      <p:pic>
        <p:nvPicPr>
          <p:cNvPr id="3" name="Picture 2"/>
          <p:cNvPicPr>
            <a:picLocks noChangeAspect="1"/>
          </p:cNvPicPr>
          <p:nvPr/>
        </p:nvPicPr>
        <p:blipFill>
          <a:blip r:embed="rId3"/>
          <a:stretch>
            <a:fillRect/>
          </a:stretch>
        </p:blipFill>
        <p:spPr>
          <a:xfrm>
            <a:off x="1809750" y="1357313"/>
            <a:ext cx="1495425" cy="276225"/>
          </a:xfrm>
          <a:prstGeom prst="rect">
            <a:avLst/>
          </a:prstGeom>
        </p:spPr>
      </p:pic>
    </p:spTree>
    <p:extLst>
      <p:ext uri="{BB962C8B-B14F-4D97-AF65-F5344CB8AC3E}">
        <p14:creationId xmlns:p14="http://schemas.microsoft.com/office/powerpoint/2010/main" val="88835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AFEA932-2DF1-410C-A00A-7A1E7DBF751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47287CD-AB82-4CD1-A50E-BD7B2FEC1B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1073" y="625796"/>
            <a:ext cx="2439251" cy="2475213"/>
          </a:xfrm>
          <a:prstGeom prst="rect">
            <a:avLst/>
          </a:prstGeom>
        </p:spPr>
      </p:pic>
      <p:pic>
        <p:nvPicPr>
          <p:cNvPr id="5" name="Picture 4">
            <a:extLst>
              <a:ext uri="{FF2B5EF4-FFF2-40B4-BE49-F238E27FC236}">
                <a16:creationId xmlns:a16="http://schemas.microsoft.com/office/drawing/2014/main" id="{C2BF8D58-973C-4C64-8EAB-50AD433882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1414" y="4520763"/>
            <a:ext cx="2747048" cy="927128"/>
          </a:xfrm>
          <a:prstGeom prst="rect">
            <a:avLst/>
          </a:prstGeom>
        </p:spPr>
      </p:pic>
      <p:sp>
        <p:nvSpPr>
          <p:cNvPr id="2" name="Title 1"/>
          <p:cNvSpPr>
            <a:spLocks noGrp="1"/>
          </p:cNvSpPr>
          <p:nvPr>
            <p:ph type="title"/>
          </p:nvPr>
        </p:nvSpPr>
        <p:spPr>
          <a:xfrm>
            <a:off x="3932749" y="726086"/>
            <a:ext cx="4229246" cy="1424446"/>
          </a:xfrm>
        </p:spPr>
        <p:txBody>
          <a:bodyPr>
            <a:normAutofit/>
          </a:bodyPr>
          <a:lstStyle/>
          <a:p>
            <a:r>
              <a:rPr lang="en-US" b="1" dirty="0">
                <a:solidFill>
                  <a:schemeClr val="bg1"/>
                </a:solidFill>
                <a:latin typeface="+mn-lt"/>
              </a:rPr>
              <a:t>Outline of talk</a:t>
            </a:r>
          </a:p>
        </p:txBody>
      </p:sp>
      <p:sp>
        <p:nvSpPr>
          <p:cNvPr id="3" name="Content Placeholder 2"/>
          <p:cNvSpPr>
            <a:spLocks noGrp="1"/>
          </p:cNvSpPr>
          <p:nvPr>
            <p:ph idx="1"/>
          </p:nvPr>
        </p:nvSpPr>
        <p:spPr>
          <a:xfrm>
            <a:off x="3932749" y="2150532"/>
            <a:ext cx="4310390" cy="2987543"/>
          </a:xfrm>
        </p:spPr>
        <p:txBody>
          <a:bodyPr anchor="t">
            <a:noAutofit/>
          </a:bodyPr>
          <a:lstStyle/>
          <a:p>
            <a:r>
              <a:rPr lang="en-US" sz="1400" b="1" dirty="0">
                <a:solidFill>
                  <a:schemeClr val="bg1"/>
                </a:solidFill>
              </a:rPr>
              <a:t>Guidelines local versus International</a:t>
            </a:r>
          </a:p>
          <a:p>
            <a:endParaRPr lang="en-US" sz="1400" b="1" dirty="0">
              <a:solidFill>
                <a:schemeClr val="bg1"/>
              </a:solidFill>
            </a:endParaRPr>
          </a:p>
          <a:p>
            <a:r>
              <a:rPr lang="en-US" sz="1400" b="1" dirty="0">
                <a:solidFill>
                  <a:schemeClr val="bg1"/>
                </a:solidFill>
              </a:rPr>
              <a:t>TEMPRANO Trial</a:t>
            </a:r>
          </a:p>
          <a:p>
            <a:endParaRPr lang="en-US" sz="1400" b="1" dirty="0">
              <a:solidFill>
                <a:schemeClr val="bg1"/>
              </a:solidFill>
            </a:endParaRPr>
          </a:p>
          <a:p>
            <a:r>
              <a:rPr lang="en-US" sz="1400" b="1" dirty="0">
                <a:solidFill>
                  <a:schemeClr val="bg1"/>
                </a:solidFill>
              </a:rPr>
              <a:t>START Trial</a:t>
            </a:r>
          </a:p>
          <a:p>
            <a:endParaRPr lang="en-US" sz="1400" b="1" dirty="0">
              <a:solidFill>
                <a:schemeClr val="bg1"/>
              </a:solidFill>
            </a:endParaRPr>
          </a:p>
          <a:p>
            <a:r>
              <a:rPr lang="en-US" sz="1400" b="1" dirty="0">
                <a:solidFill>
                  <a:schemeClr val="bg1"/>
                </a:solidFill>
              </a:rPr>
              <a:t>HPTN 052</a:t>
            </a:r>
          </a:p>
          <a:p>
            <a:endParaRPr lang="en-US" sz="1400" b="1" dirty="0">
              <a:solidFill>
                <a:schemeClr val="bg1"/>
              </a:solidFill>
            </a:endParaRPr>
          </a:p>
          <a:p>
            <a:r>
              <a:rPr lang="en-US" sz="1400" b="1" dirty="0">
                <a:solidFill>
                  <a:schemeClr val="bg1"/>
                </a:solidFill>
              </a:rPr>
              <a:t>HIV Clinicians Society Guidelines -2017</a:t>
            </a:r>
          </a:p>
          <a:p>
            <a:endParaRPr lang="en-US" sz="1400" b="1" dirty="0">
              <a:solidFill>
                <a:schemeClr val="bg1"/>
              </a:solidFill>
            </a:endParaRPr>
          </a:p>
          <a:p>
            <a:r>
              <a:rPr lang="en-US" sz="1400" b="1" dirty="0">
                <a:solidFill>
                  <a:schemeClr val="bg1"/>
                </a:solidFill>
              </a:rPr>
              <a:t>Isoniazid Preventative Therapy</a:t>
            </a:r>
          </a:p>
          <a:p>
            <a:pPr marL="0" indent="0">
              <a:buNone/>
            </a:pPr>
            <a:endParaRPr lang="en-US" sz="1400" b="1" dirty="0">
              <a:solidFill>
                <a:schemeClr val="bg1"/>
              </a:solidFill>
            </a:endParaRPr>
          </a:p>
          <a:p>
            <a:r>
              <a:rPr lang="en-US" sz="1400" b="1" dirty="0">
                <a:solidFill>
                  <a:schemeClr val="bg1"/>
                </a:solidFill>
              </a:rPr>
              <a:t>Conclusion </a:t>
            </a:r>
          </a:p>
        </p:txBody>
      </p:sp>
    </p:spTree>
    <p:extLst>
      <p:ext uri="{BB962C8B-B14F-4D97-AF65-F5344CB8AC3E}">
        <p14:creationId xmlns:p14="http://schemas.microsoft.com/office/powerpoint/2010/main" val="138061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Outline of talk</a:t>
            </a:r>
          </a:p>
        </p:txBody>
      </p:sp>
      <p:sp>
        <p:nvSpPr>
          <p:cNvPr id="3" name="Content Placeholder 2"/>
          <p:cNvSpPr>
            <a:spLocks noGrp="1"/>
          </p:cNvSpPr>
          <p:nvPr>
            <p:ph idx="1"/>
          </p:nvPr>
        </p:nvSpPr>
        <p:spPr>
          <a:xfrm>
            <a:off x="1485900" y="2057400"/>
            <a:ext cx="6172200" cy="3615267"/>
          </a:xfrm>
        </p:spPr>
        <p:txBody>
          <a:bodyPr>
            <a:normAutofit fontScale="47500" lnSpcReduction="20000"/>
          </a:bodyPr>
          <a:lstStyle/>
          <a:p>
            <a:r>
              <a:rPr lang="en-US" b="1" dirty="0">
                <a:solidFill>
                  <a:schemeClr val="bg1">
                    <a:lumMod val="75000"/>
                  </a:schemeClr>
                </a:solidFill>
              </a:rPr>
              <a:t>Guidelines local versus International</a:t>
            </a:r>
          </a:p>
          <a:p>
            <a:endParaRPr lang="en-US" b="1" dirty="0">
              <a:solidFill>
                <a:schemeClr val="bg1">
                  <a:lumMod val="75000"/>
                </a:schemeClr>
              </a:solidFill>
            </a:endParaRPr>
          </a:p>
          <a:p>
            <a:r>
              <a:rPr lang="en-US" b="1" dirty="0">
                <a:solidFill>
                  <a:schemeClr val="bg1">
                    <a:lumMod val="75000"/>
                  </a:schemeClr>
                </a:solidFill>
              </a:rPr>
              <a:t>TEMPRANO Trial</a:t>
            </a:r>
          </a:p>
          <a:p>
            <a:endParaRPr lang="en-US" b="1" dirty="0"/>
          </a:p>
          <a:p>
            <a:r>
              <a:rPr lang="en-US" b="1" dirty="0"/>
              <a:t>START Trial</a:t>
            </a:r>
          </a:p>
          <a:p>
            <a:endParaRPr lang="en-US" b="1" dirty="0"/>
          </a:p>
          <a:p>
            <a:r>
              <a:rPr lang="en-US" b="1" dirty="0">
                <a:solidFill>
                  <a:schemeClr val="accent3"/>
                </a:solidFill>
              </a:rPr>
              <a:t>HPTN 052</a:t>
            </a:r>
          </a:p>
          <a:p>
            <a:endParaRPr lang="en-US" b="1" dirty="0">
              <a:solidFill>
                <a:schemeClr val="bg1">
                  <a:lumMod val="50000"/>
                </a:schemeClr>
              </a:solidFill>
            </a:endParaRPr>
          </a:p>
          <a:p>
            <a:r>
              <a:rPr lang="en-US" b="1" dirty="0">
                <a:solidFill>
                  <a:schemeClr val="bg1">
                    <a:lumMod val="65000"/>
                  </a:schemeClr>
                </a:solidFill>
              </a:rPr>
              <a:t>HIV Clinicians Society Guidelines- 2017</a:t>
            </a:r>
          </a:p>
          <a:p>
            <a:endParaRPr lang="en-US" b="1" dirty="0">
              <a:solidFill>
                <a:schemeClr val="bg1">
                  <a:lumMod val="50000"/>
                </a:schemeClr>
              </a:solidFill>
            </a:endParaRPr>
          </a:p>
          <a:p>
            <a:r>
              <a:rPr lang="en-US" b="1" dirty="0">
                <a:solidFill>
                  <a:schemeClr val="accent3"/>
                </a:solidFill>
              </a:rPr>
              <a:t>Isoniazid Preventative Therapy (IPT)</a:t>
            </a:r>
          </a:p>
          <a:p>
            <a:endParaRPr lang="en-US" b="1" dirty="0">
              <a:solidFill>
                <a:schemeClr val="bg1">
                  <a:lumMod val="50000"/>
                </a:schemeClr>
              </a:solidFill>
            </a:endParaRPr>
          </a:p>
          <a:p>
            <a:r>
              <a:rPr lang="en-US" b="1" dirty="0">
                <a:solidFill>
                  <a:schemeClr val="accent3"/>
                </a:solidFill>
              </a:rPr>
              <a:t>Conclusion </a:t>
            </a:r>
          </a:p>
        </p:txBody>
      </p:sp>
    </p:spTree>
    <p:extLst>
      <p:ext uri="{BB962C8B-B14F-4D97-AF65-F5344CB8AC3E}">
        <p14:creationId xmlns:p14="http://schemas.microsoft.com/office/powerpoint/2010/main" val="124943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2019300"/>
            <a:ext cx="6858000" cy="2818269"/>
          </a:xfrm>
          <a:prstGeom prst="rect">
            <a:avLst/>
          </a:prstGeom>
        </p:spPr>
      </p:pic>
      <p:sp>
        <p:nvSpPr>
          <p:cNvPr id="3" name="Title 2"/>
          <p:cNvSpPr>
            <a:spLocks noGrp="1"/>
          </p:cNvSpPr>
          <p:nvPr>
            <p:ph type="title"/>
          </p:nvPr>
        </p:nvSpPr>
        <p:spPr/>
        <p:txBody>
          <a:bodyPr/>
          <a:lstStyle/>
          <a:p>
            <a:r>
              <a:rPr lang="en-US" b="1" dirty="0">
                <a:latin typeface="+mn-lt"/>
              </a:rPr>
              <a:t>The START Trial</a:t>
            </a:r>
          </a:p>
        </p:txBody>
      </p:sp>
    </p:spTree>
    <p:extLst>
      <p:ext uri="{BB962C8B-B14F-4D97-AF65-F5344CB8AC3E}">
        <p14:creationId xmlns:p14="http://schemas.microsoft.com/office/powerpoint/2010/main" val="108860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85900" y="1262064"/>
            <a:ext cx="6172200" cy="4189810"/>
          </a:xfrm>
        </p:spPr>
        <p:txBody>
          <a:bodyPr>
            <a:normAutofit fontScale="92500" lnSpcReduction="20000"/>
          </a:bodyPr>
          <a:lstStyle/>
          <a:p>
            <a:r>
              <a:rPr lang="en-US" dirty="0" err="1"/>
              <a:t>Multicontinental</a:t>
            </a:r>
            <a:r>
              <a:rPr lang="en-US" dirty="0"/>
              <a:t> randomized trial</a:t>
            </a:r>
          </a:p>
          <a:p>
            <a:pPr lvl="1"/>
            <a:r>
              <a:rPr lang="en-US" dirty="0"/>
              <a:t>215 sites in 35 countries</a:t>
            </a:r>
          </a:p>
          <a:p>
            <a:r>
              <a:rPr lang="en-US" dirty="0"/>
              <a:t>Study participants</a:t>
            </a:r>
          </a:p>
          <a:p>
            <a:pPr lvl="1"/>
            <a:r>
              <a:rPr lang="en-US" dirty="0"/>
              <a:t>HIV positive &gt; 18 years </a:t>
            </a:r>
          </a:p>
          <a:p>
            <a:pPr lvl="1"/>
            <a:r>
              <a:rPr lang="en-US" dirty="0"/>
              <a:t>Not yet initiated on ART with no history of AIDS</a:t>
            </a:r>
          </a:p>
          <a:p>
            <a:pPr lvl="1"/>
            <a:r>
              <a:rPr lang="en-US" dirty="0"/>
              <a:t>CD4+ counts &gt;500 cells/mm</a:t>
            </a:r>
            <a:r>
              <a:rPr lang="en-US" baseline="30000" dirty="0"/>
              <a:t>3</a:t>
            </a:r>
          </a:p>
          <a:p>
            <a:pPr lvl="1"/>
            <a:r>
              <a:rPr lang="en-US" dirty="0"/>
              <a:t>Pregnant and breast feeding women not eligible</a:t>
            </a:r>
          </a:p>
          <a:p>
            <a:r>
              <a:rPr lang="en-US" dirty="0"/>
              <a:t>Randomized to</a:t>
            </a:r>
          </a:p>
          <a:p>
            <a:pPr lvl="1"/>
            <a:r>
              <a:rPr lang="en-US" dirty="0"/>
              <a:t>Immediate ART or</a:t>
            </a:r>
          </a:p>
          <a:p>
            <a:pPr lvl="1"/>
            <a:r>
              <a:rPr lang="en-US" dirty="0"/>
              <a:t>Deferred initiation until the CD4+ count declined to 350 cells/mm</a:t>
            </a:r>
            <a:r>
              <a:rPr lang="en-US" baseline="30000" dirty="0"/>
              <a:t>3</a:t>
            </a:r>
            <a:endParaRPr lang="en-US" dirty="0"/>
          </a:p>
        </p:txBody>
      </p:sp>
    </p:spTree>
    <p:extLst>
      <p:ext uri="{BB962C8B-B14F-4D97-AF65-F5344CB8AC3E}">
        <p14:creationId xmlns:p14="http://schemas.microsoft.com/office/powerpoint/2010/main" val="181035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05" t="3650" r="3893" b="4161"/>
          <a:stretch/>
        </p:blipFill>
        <p:spPr>
          <a:xfrm>
            <a:off x="1287329" y="1848188"/>
            <a:ext cx="6446664" cy="3136370"/>
          </a:xfrm>
          <a:prstGeom prst="rect">
            <a:avLst/>
          </a:prstGeom>
        </p:spPr>
      </p:pic>
    </p:spTree>
    <p:extLst>
      <p:ext uri="{BB962C8B-B14F-4D97-AF65-F5344CB8AC3E}">
        <p14:creationId xmlns:p14="http://schemas.microsoft.com/office/powerpoint/2010/main" val="27696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982" r="2070"/>
          <a:stretch/>
        </p:blipFill>
        <p:spPr>
          <a:xfrm>
            <a:off x="1143000" y="1598049"/>
            <a:ext cx="6858000" cy="3521199"/>
          </a:xfrm>
          <a:prstGeom prst="rect">
            <a:avLst/>
          </a:prstGeom>
        </p:spPr>
      </p:pic>
    </p:spTree>
    <p:extLst>
      <p:ext uri="{BB962C8B-B14F-4D97-AF65-F5344CB8AC3E}">
        <p14:creationId xmlns:p14="http://schemas.microsoft.com/office/powerpoint/2010/main" val="1343557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25" b="5486"/>
          <a:stretch/>
        </p:blipFill>
        <p:spPr>
          <a:xfrm>
            <a:off x="1691447" y="1511461"/>
            <a:ext cx="5609561" cy="3598166"/>
          </a:xfrm>
          <a:prstGeom prst="rect">
            <a:avLst/>
          </a:prstGeom>
        </p:spPr>
      </p:pic>
    </p:spTree>
    <p:extLst>
      <p:ext uri="{BB962C8B-B14F-4D97-AF65-F5344CB8AC3E}">
        <p14:creationId xmlns:p14="http://schemas.microsoft.com/office/powerpoint/2010/main" val="101259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6325" y="857250"/>
            <a:ext cx="7239646" cy="5074920"/>
          </a:xfrm>
          <a:prstGeom prst="rect">
            <a:avLst/>
          </a:prstGeom>
        </p:spPr>
      </p:pic>
      <p:cxnSp>
        <p:nvCxnSpPr>
          <p:cNvPr id="4" name="Straight Connector 3"/>
          <p:cNvCxnSpPr/>
          <p:nvPr/>
        </p:nvCxnSpPr>
        <p:spPr>
          <a:xfrm flipV="1">
            <a:off x="1209675" y="4248150"/>
            <a:ext cx="1133475" cy="95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66975" y="4248150"/>
            <a:ext cx="24669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14950" y="4248150"/>
            <a:ext cx="2609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09675" y="3848100"/>
            <a:ext cx="990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66975" y="3848100"/>
            <a:ext cx="271462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14950" y="3848100"/>
            <a:ext cx="275272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66975" y="4000500"/>
            <a:ext cx="258127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6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Outline of talk</a:t>
            </a:r>
          </a:p>
        </p:txBody>
      </p:sp>
      <p:sp>
        <p:nvSpPr>
          <p:cNvPr id="3" name="Content Placeholder 2"/>
          <p:cNvSpPr>
            <a:spLocks noGrp="1"/>
          </p:cNvSpPr>
          <p:nvPr>
            <p:ph idx="1"/>
          </p:nvPr>
        </p:nvSpPr>
        <p:spPr>
          <a:xfrm>
            <a:off x="1485900" y="2057400"/>
            <a:ext cx="6172200" cy="3615267"/>
          </a:xfrm>
        </p:spPr>
        <p:txBody>
          <a:bodyPr>
            <a:normAutofit fontScale="47500" lnSpcReduction="20000"/>
          </a:bodyPr>
          <a:lstStyle/>
          <a:p>
            <a:r>
              <a:rPr lang="en-US" b="1" dirty="0">
                <a:solidFill>
                  <a:schemeClr val="bg1">
                    <a:lumMod val="85000"/>
                  </a:schemeClr>
                </a:solidFill>
              </a:rPr>
              <a:t>Guidelines local versus International</a:t>
            </a:r>
          </a:p>
          <a:p>
            <a:endParaRPr lang="en-US" b="1" dirty="0">
              <a:solidFill>
                <a:schemeClr val="bg1">
                  <a:lumMod val="85000"/>
                </a:schemeClr>
              </a:solidFill>
            </a:endParaRPr>
          </a:p>
          <a:p>
            <a:r>
              <a:rPr lang="en-US" b="1" dirty="0">
                <a:solidFill>
                  <a:schemeClr val="bg1">
                    <a:lumMod val="85000"/>
                  </a:schemeClr>
                </a:solidFill>
              </a:rPr>
              <a:t>TEMPRANO Trial</a:t>
            </a:r>
          </a:p>
          <a:p>
            <a:endParaRPr lang="en-US" b="1" dirty="0">
              <a:solidFill>
                <a:schemeClr val="bg1">
                  <a:lumMod val="85000"/>
                </a:schemeClr>
              </a:solidFill>
            </a:endParaRPr>
          </a:p>
          <a:p>
            <a:r>
              <a:rPr lang="en-US" b="1" dirty="0">
                <a:solidFill>
                  <a:schemeClr val="bg1">
                    <a:lumMod val="85000"/>
                  </a:schemeClr>
                </a:solidFill>
              </a:rPr>
              <a:t>START Trial</a:t>
            </a:r>
          </a:p>
          <a:p>
            <a:endParaRPr lang="en-US" b="1" dirty="0"/>
          </a:p>
          <a:p>
            <a:r>
              <a:rPr lang="en-US" b="1" dirty="0"/>
              <a:t>HPTN 052</a:t>
            </a:r>
          </a:p>
          <a:p>
            <a:endParaRPr lang="en-US" b="1" dirty="0"/>
          </a:p>
          <a:p>
            <a:r>
              <a:rPr lang="en-US" b="1" dirty="0">
                <a:solidFill>
                  <a:schemeClr val="accent3"/>
                </a:solidFill>
              </a:rPr>
              <a:t>HIV Clinicians Society Guidelines- 2017</a:t>
            </a:r>
          </a:p>
          <a:p>
            <a:endParaRPr lang="en-US" b="1" dirty="0">
              <a:solidFill>
                <a:schemeClr val="bg1">
                  <a:lumMod val="50000"/>
                </a:schemeClr>
              </a:solidFill>
            </a:endParaRPr>
          </a:p>
          <a:p>
            <a:r>
              <a:rPr lang="en-US" b="1" dirty="0">
                <a:solidFill>
                  <a:schemeClr val="accent3"/>
                </a:solidFill>
              </a:rPr>
              <a:t>Isoniazid Preventative Therapy (IPT)</a:t>
            </a:r>
          </a:p>
          <a:p>
            <a:endParaRPr lang="en-US" b="1" dirty="0">
              <a:solidFill>
                <a:schemeClr val="bg1">
                  <a:lumMod val="50000"/>
                </a:schemeClr>
              </a:solidFill>
            </a:endParaRPr>
          </a:p>
          <a:p>
            <a:r>
              <a:rPr lang="en-US" b="1" dirty="0">
                <a:solidFill>
                  <a:schemeClr val="accent3"/>
                </a:solidFill>
              </a:rPr>
              <a:t>Conclusion </a:t>
            </a:r>
          </a:p>
        </p:txBody>
      </p:sp>
    </p:spTree>
    <p:extLst>
      <p:ext uri="{BB962C8B-B14F-4D97-AF65-F5344CB8AC3E}">
        <p14:creationId xmlns:p14="http://schemas.microsoft.com/office/powerpoint/2010/main" val="161073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HPTN 052</a:t>
            </a:r>
          </a:p>
        </p:txBody>
      </p:sp>
      <p:sp>
        <p:nvSpPr>
          <p:cNvPr id="3" name="Content Placeholder 2"/>
          <p:cNvSpPr>
            <a:spLocks noGrp="1"/>
          </p:cNvSpPr>
          <p:nvPr>
            <p:ph idx="1"/>
          </p:nvPr>
        </p:nvSpPr>
        <p:spPr>
          <a:xfrm>
            <a:off x="1227667" y="2057401"/>
            <a:ext cx="6773333" cy="3394472"/>
          </a:xfrm>
        </p:spPr>
        <p:txBody>
          <a:bodyPr>
            <a:normAutofit fontScale="92500" lnSpcReduction="10000"/>
          </a:bodyPr>
          <a:lstStyle/>
          <a:p>
            <a:r>
              <a:rPr lang="en-US" dirty="0"/>
              <a:t>Worldwide </a:t>
            </a:r>
            <a:r>
              <a:rPr lang="en-US" dirty="0" err="1"/>
              <a:t>multicentre</a:t>
            </a:r>
            <a:r>
              <a:rPr lang="en-US" dirty="0"/>
              <a:t> randomized controlled trial</a:t>
            </a:r>
          </a:p>
          <a:p>
            <a:pPr lvl="1"/>
            <a:r>
              <a:rPr lang="en-US" dirty="0"/>
              <a:t>Early versus delayed ART</a:t>
            </a:r>
          </a:p>
          <a:p>
            <a:pPr lvl="1"/>
            <a:r>
              <a:rPr lang="en-US" dirty="0"/>
              <a:t>HIV infected adults with CD4 counts of 350-550 cells/mm</a:t>
            </a:r>
            <a:r>
              <a:rPr lang="en-US" baseline="30000" dirty="0"/>
              <a:t>3</a:t>
            </a:r>
          </a:p>
          <a:p>
            <a:r>
              <a:rPr lang="en-US" dirty="0"/>
              <a:t>93% reduction in HIV transmission to sexual partner</a:t>
            </a:r>
          </a:p>
          <a:p>
            <a:r>
              <a:rPr lang="en-US" dirty="0"/>
              <a:t>Delayed time to AIDS events with early treatment</a:t>
            </a:r>
          </a:p>
        </p:txBody>
      </p:sp>
    </p:spTree>
    <p:extLst>
      <p:ext uri="{BB962C8B-B14F-4D97-AF65-F5344CB8AC3E}">
        <p14:creationId xmlns:p14="http://schemas.microsoft.com/office/powerpoint/2010/main" val="49896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Summary</a:t>
            </a:r>
          </a:p>
        </p:txBody>
      </p:sp>
      <p:graphicFrame>
        <p:nvGraphicFramePr>
          <p:cNvPr id="5" name="Diagram 4"/>
          <p:cNvGraphicFramePr/>
          <p:nvPr>
            <p:extLst/>
          </p:nvPr>
        </p:nvGraphicFramePr>
        <p:xfrm>
          <a:off x="1852083" y="1905000"/>
          <a:ext cx="5005917"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nvPr>
        </p:nvGraphicFramePr>
        <p:xfrm>
          <a:off x="5640917" y="3168228"/>
          <a:ext cx="2260601" cy="685800"/>
        </p:xfrm>
        <a:graphic>
          <a:graphicData uri="http://schemas.openxmlformats.org/drawingml/2006/table">
            <a:tbl>
              <a:tblPr firstRow="1" bandRow="1">
                <a:tableStyleId>{35758FB7-9AC5-4552-8A53-C91805E547FA}</a:tableStyleId>
              </a:tblPr>
              <a:tblGrid>
                <a:gridCol w="2260601">
                  <a:extLst>
                    <a:ext uri="{9D8B030D-6E8A-4147-A177-3AD203B41FA5}">
                      <a16:colId xmlns:a16="http://schemas.microsoft.com/office/drawing/2014/main" val="20000"/>
                    </a:ext>
                  </a:extLst>
                </a:gridCol>
              </a:tblGrid>
              <a:tr h="685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ART recommended irrespective of CD4+ count (CD4+ Count no longer a gate keeper to ART)</a:t>
                      </a:r>
                    </a:p>
                    <a:p>
                      <a:endParaRPr lang="en-US" sz="1000" dirty="0"/>
                    </a:p>
                  </a:txBody>
                  <a:tcPr marL="68580" marR="68580" marT="34290" marB="34290"/>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a:off x="4212168" y="2444750"/>
            <a:ext cx="1344083" cy="685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212168" y="3737610"/>
            <a:ext cx="1227667" cy="0"/>
          </a:xfrm>
          <a:prstGeom prst="line">
            <a:avLst/>
          </a:prstGeom>
          <a:ln w="38100" cmpd="sng">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307418" y="4445002"/>
            <a:ext cx="1248833" cy="910166"/>
          </a:xfrm>
          <a:prstGeom prst="line">
            <a:avLst/>
          </a:prstGeom>
          <a:ln w="38100" cmpd="sng">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0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Global Scale of Problem</a:t>
            </a:r>
          </a:p>
        </p:txBody>
      </p:sp>
      <p:sp>
        <p:nvSpPr>
          <p:cNvPr id="3" name="Content Placeholder 2"/>
          <p:cNvSpPr>
            <a:spLocks noGrp="1"/>
          </p:cNvSpPr>
          <p:nvPr>
            <p:ph idx="1"/>
          </p:nvPr>
        </p:nvSpPr>
        <p:spPr>
          <a:xfrm>
            <a:off x="1485900" y="2073350"/>
            <a:ext cx="6172200" cy="3504802"/>
          </a:xfrm>
        </p:spPr>
        <p:txBody>
          <a:bodyPr>
            <a:normAutofit fontScale="92500"/>
          </a:bodyPr>
          <a:lstStyle/>
          <a:p>
            <a:r>
              <a:rPr lang="en-US" dirty="0"/>
              <a:t>36.7 million people living with HIV</a:t>
            </a:r>
          </a:p>
          <a:p>
            <a:r>
              <a:rPr lang="en-US" dirty="0"/>
              <a:t>51% of people with HIV know their status</a:t>
            </a:r>
          </a:p>
          <a:p>
            <a:pPr lvl="1"/>
            <a:r>
              <a:rPr lang="en-US" dirty="0"/>
              <a:t>HIV testing reached its limit</a:t>
            </a:r>
          </a:p>
          <a:p>
            <a:r>
              <a:rPr lang="en-US" dirty="0"/>
              <a:t>18.2 million people receiving ART</a:t>
            </a:r>
          </a:p>
          <a:p>
            <a:r>
              <a:rPr lang="en-US" dirty="0"/>
              <a:t>WHO targets to end HIV pandemic</a:t>
            </a:r>
          </a:p>
          <a:p>
            <a:pPr lvl="1"/>
            <a:r>
              <a:rPr lang="en-US" dirty="0"/>
              <a:t>New guidelines to increase ART coverage</a:t>
            </a:r>
          </a:p>
          <a:p>
            <a:pPr lvl="1"/>
            <a:r>
              <a:rPr lang="en-US" dirty="0"/>
              <a:t>New set targets for 2020 &amp; 90-90-90 strategy</a:t>
            </a:r>
          </a:p>
          <a:p>
            <a:pPr lvl="1"/>
            <a:r>
              <a:rPr lang="en-US" dirty="0"/>
              <a:t>End AIDS epidemic by 2030</a:t>
            </a:r>
          </a:p>
        </p:txBody>
      </p:sp>
      <p:sp>
        <p:nvSpPr>
          <p:cNvPr id="5" name="Text Box 5"/>
          <p:cNvSpPr txBox="1">
            <a:spLocks noChangeArrowheads="1"/>
          </p:cNvSpPr>
          <p:nvPr/>
        </p:nvSpPr>
        <p:spPr bwMode="auto">
          <a:xfrm>
            <a:off x="2689755" y="5516955"/>
            <a:ext cx="1337615" cy="294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8615" tIns="8615" rIns="8615" bIns="8615">
            <a:spAutoFit/>
          </a:bodyPr>
          <a:lstStyle/>
          <a:p>
            <a:pPr eaLnBrk="1" hangingPunct="1"/>
            <a:endParaRPr lang="en-US" sz="600" dirty="0">
              <a:solidFill>
                <a:srgbClr val="000000"/>
              </a:solidFill>
            </a:endParaRPr>
          </a:p>
          <a:p>
            <a:pPr eaLnBrk="1" hangingPunct="1"/>
            <a:r>
              <a:rPr lang="en-US" sz="600" dirty="0">
                <a:solidFill>
                  <a:srgbClr val="000000"/>
                </a:solidFill>
              </a:rPr>
              <a:t>Copyright -</a:t>
            </a:r>
          </a:p>
          <a:p>
            <a:pPr eaLnBrk="1" hangingPunct="1"/>
            <a:r>
              <a:rPr lang="en-US" sz="600" dirty="0">
                <a:solidFill>
                  <a:srgbClr val="000000"/>
                </a:solidFill>
              </a:rPr>
              <a:t>WHO 2016. All rights reserved.</a:t>
            </a:r>
          </a:p>
        </p:txBody>
      </p:sp>
      <p:pic>
        <p:nvPicPr>
          <p:cNvPr id="6" name="Picture 5"/>
          <p:cNvPicPr>
            <a:picLocks noChangeAspect="1"/>
          </p:cNvPicPr>
          <p:nvPr/>
        </p:nvPicPr>
        <p:blipFill rotWithShape="1">
          <a:blip r:embed="rId3"/>
          <a:srcRect l="4651" t="23226" r="4651" b="23399"/>
          <a:stretch/>
        </p:blipFill>
        <p:spPr>
          <a:xfrm>
            <a:off x="1590593" y="5488455"/>
            <a:ext cx="1099161" cy="485132"/>
          </a:xfrm>
          <a:prstGeom prst="rect">
            <a:avLst/>
          </a:prstGeom>
        </p:spPr>
      </p:pic>
    </p:spTree>
    <p:extLst>
      <p:ext uri="{BB962C8B-B14F-4D97-AF65-F5344CB8AC3E}">
        <p14:creationId xmlns:p14="http://schemas.microsoft.com/office/powerpoint/2010/main" val="357262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Outline of talk</a:t>
            </a:r>
          </a:p>
        </p:txBody>
      </p:sp>
      <p:sp>
        <p:nvSpPr>
          <p:cNvPr id="3" name="Content Placeholder 2"/>
          <p:cNvSpPr>
            <a:spLocks noGrp="1"/>
          </p:cNvSpPr>
          <p:nvPr>
            <p:ph idx="1"/>
          </p:nvPr>
        </p:nvSpPr>
        <p:spPr>
          <a:xfrm>
            <a:off x="1485900" y="2057400"/>
            <a:ext cx="6172200" cy="3615267"/>
          </a:xfrm>
        </p:spPr>
        <p:txBody>
          <a:bodyPr>
            <a:normAutofit fontScale="47500" lnSpcReduction="20000"/>
          </a:bodyPr>
          <a:lstStyle/>
          <a:p>
            <a:r>
              <a:rPr lang="en-US" b="1" dirty="0">
                <a:solidFill>
                  <a:schemeClr val="bg1">
                    <a:lumMod val="85000"/>
                  </a:schemeClr>
                </a:solidFill>
              </a:rPr>
              <a:t>Guidelines local versus International</a:t>
            </a:r>
          </a:p>
          <a:p>
            <a:endParaRPr lang="en-US" b="1" dirty="0">
              <a:solidFill>
                <a:schemeClr val="bg1">
                  <a:lumMod val="85000"/>
                </a:schemeClr>
              </a:solidFill>
            </a:endParaRPr>
          </a:p>
          <a:p>
            <a:r>
              <a:rPr lang="en-US" b="1" dirty="0">
                <a:solidFill>
                  <a:schemeClr val="bg1">
                    <a:lumMod val="85000"/>
                  </a:schemeClr>
                </a:solidFill>
              </a:rPr>
              <a:t>TEMPRANO Trial</a:t>
            </a:r>
          </a:p>
          <a:p>
            <a:endParaRPr lang="en-US" b="1" dirty="0">
              <a:solidFill>
                <a:schemeClr val="bg1">
                  <a:lumMod val="85000"/>
                </a:schemeClr>
              </a:solidFill>
            </a:endParaRPr>
          </a:p>
          <a:p>
            <a:r>
              <a:rPr lang="en-US" b="1" dirty="0">
                <a:solidFill>
                  <a:schemeClr val="bg1">
                    <a:lumMod val="85000"/>
                  </a:schemeClr>
                </a:solidFill>
              </a:rPr>
              <a:t>START Trial</a:t>
            </a:r>
          </a:p>
          <a:p>
            <a:endParaRPr lang="en-US" b="1" dirty="0"/>
          </a:p>
          <a:p>
            <a:r>
              <a:rPr lang="en-US" b="1" dirty="0">
                <a:solidFill>
                  <a:schemeClr val="bg2">
                    <a:lumMod val="90000"/>
                  </a:schemeClr>
                </a:solidFill>
              </a:rPr>
              <a:t>HPTN 052</a:t>
            </a:r>
          </a:p>
          <a:p>
            <a:endParaRPr lang="en-US" b="1" dirty="0">
              <a:solidFill>
                <a:schemeClr val="bg1">
                  <a:lumMod val="50000"/>
                </a:schemeClr>
              </a:solidFill>
            </a:endParaRPr>
          </a:p>
          <a:p>
            <a:r>
              <a:rPr lang="en-US" b="1" dirty="0"/>
              <a:t>HIV Clinicians Society Guidelines- 2017</a:t>
            </a:r>
          </a:p>
          <a:p>
            <a:endParaRPr lang="en-US" b="1" dirty="0">
              <a:solidFill>
                <a:schemeClr val="bg1">
                  <a:lumMod val="50000"/>
                </a:schemeClr>
              </a:solidFill>
            </a:endParaRPr>
          </a:p>
          <a:p>
            <a:r>
              <a:rPr lang="en-US" b="1" dirty="0">
                <a:solidFill>
                  <a:schemeClr val="accent3"/>
                </a:solidFill>
              </a:rPr>
              <a:t>Isoniazid Preventative Therapy (IPT)</a:t>
            </a:r>
          </a:p>
          <a:p>
            <a:endParaRPr lang="en-US" b="1" dirty="0">
              <a:solidFill>
                <a:schemeClr val="accent3"/>
              </a:solidFill>
            </a:endParaRPr>
          </a:p>
          <a:p>
            <a:r>
              <a:rPr lang="en-US" b="1" dirty="0">
                <a:solidFill>
                  <a:schemeClr val="accent3"/>
                </a:solidFill>
              </a:rPr>
              <a:t>Conclusion </a:t>
            </a:r>
          </a:p>
        </p:txBody>
      </p:sp>
    </p:spTree>
    <p:extLst>
      <p:ext uri="{BB962C8B-B14F-4D97-AF65-F5344CB8AC3E}">
        <p14:creationId xmlns:p14="http://schemas.microsoft.com/office/powerpoint/2010/main" val="45104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Baseline resistance test</a:t>
            </a:r>
          </a:p>
        </p:txBody>
      </p:sp>
      <p:sp>
        <p:nvSpPr>
          <p:cNvPr id="3" name="Content Placeholder 2"/>
          <p:cNvSpPr>
            <a:spLocks noGrp="1"/>
          </p:cNvSpPr>
          <p:nvPr>
            <p:ph idx="1"/>
          </p:nvPr>
        </p:nvSpPr>
        <p:spPr/>
        <p:txBody>
          <a:bodyPr/>
          <a:lstStyle/>
          <a:p>
            <a:r>
              <a:rPr lang="en-US" dirty="0"/>
              <a:t>Only recommend baseline resistance test for following situations</a:t>
            </a:r>
          </a:p>
          <a:p>
            <a:r>
              <a:rPr lang="en-US" dirty="0"/>
              <a:t>Pre-exposure prophylaxis (</a:t>
            </a:r>
            <a:r>
              <a:rPr lang="en-US" dirty="0" err="1"/>
              <a:t>PrEP</a:t>
            </a:r>
            <a:r>
              <a:rPr lang="en-US" dirty="0"/>
              <a:t>)- in last 6 months</a:t>
            </a:r>
          </a:p>
          <a:p>
            <a:r>
              <a:rPr lang="en-US" dirty="0"/>
              <a:t>History of sexual exposure to a person with known drug resistant HIV</a:t>
            </a:r>
          </a:p>
          <a:p>
            <a:r>
              <a:rPr lang="en-US" dirty="0"/>
              <a:t>Or known to have failed an ART regimen</a:t>
            </a:r>
          </a:p>
        </p:txBody>
      </p:sp>
    </p:spTree>
    <p:extLst>
      <p:ext uri="{BB962C8B-B14F-4D97-AF65-F5344CB8AC3E}">
        <p14:creationId xmlns:p14="http://schemas.microsoft.com/office/powerpoint/2010/main" val="65333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0084784"/>
              </p:ext>
            </p:extLst>
          </p:nvPr>
        </p:nvGraphicFramePr>
        <p:xfrm>
          <a:off x="1293911" y="1672797"/>
          <a:ext cx="6245157" cy="3713536"/>
        </p:xfrm>
        <a:graphic>
          <a:graphicData uri="http://schemas.openxmlformats.org/drawingml/2006/table">
            <a:tbl>
              <a:tblPr firstRow="1" firstCol="1" lastRow="1" lastCol="1" bandRow="1" bandCol="1">
                <a:tableStyleId>{B301B821-A1FF-4177-AEE7-76D212191A09}</a:tableStyleId>
              </a:tblPr>
              <a:tblGrid>
                <a:gridCol w="6245157">
                  <a:extLst>
                    <a:ext uri="{9D8B030D-6E8A-4147-A177-3AD203B41FA5}">
                      <a16:colId xmlns:a16="http://schemas.microsoft.com/office/drawing/2014/main" val="20000"/>
                    </a:ext>
                  </a:extLst>
                </a:gridCol>
              </a:tblGrid>
              <a:tr h="338657">
                <a:tc>
                  <a:txBody>
                    <a:bodyPr/>
                    <a:lstStyle/>
                    <a:p>
                      <a:pPr marL="71755" marR="0">
                        <a:lnSpc>
                          <a:spcPct val="107000"/>
                        </a:lnSpc>
                        <a:spcBef>
                          <a:spcPts val="775"/>
                        </a:spcBef>
                        <a:spcAft>
                          <a:spcPts val="0"/>
                        </a:spcAft>
                      </a:pPr>
                      <a:r>
                        <a:rPr lang="en-US" sz="1400" dirty="0">
                          <a:effectLst/>
                        </a:rPr>
                        <a:t>Initial</a:t>
                      </a:r>
                      <a:r>
                        <a:rPr lang="en-US" sz="1400" baseline="0" dirty="0">
                          <a:effectLst/>
                        </a:rPr>
                        <a:t> ART Regimens for the previously untreated patient</a:t>
                      </a:r>
                      <a:endParaRPr lang="en-US" sz="1400"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53802">
                <a:tc>
                  <a:txBody>
                    <a:bodyPr/>
                    <a:lstStyle/>
                    <a:p>
                      <a:pPr marL="71755" marR="0">
                        <a:lnSpc>
                          <a:spcPct val="107000"/>
                        </a:lnSpc>
                        <a:spcBef>
                          <a:spcPts val="175"/>
                        </a:spcBef>
                        <a:spcAft>
                          <a:spcPts val="0"/>
                        </a:spcAft>
                      </a:pPr>
                      <a:r>
                        <a:rPr lang="en-US" sz="1400" dirty="0">
                          <a:effectLst/>
                        </a:rPr>
                        <a:t>The</a:t>
                      </a:r>
                      <a:r>
                        <a:rPr lang="en-US" sz="1400" baseline="0" dirty="0">
                          <a:effectLst/>
                        </a:rPr>
                        <a:t> preferred First-line regimens</a:t>
                      </a:r>
                      <a:endParaRPr lang="en-US" sz="1400" dirty="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773385">
                <a:tc>
                  <a:txBody>
                    <a:bodyPr/>
                    <a:lstStyle/>
                    <a:p>
                      <a:pPr marL="71755" marR="0">
                        <a:lnSpc>
                          <a:spcPct val="107000"/>
                        </a:lnSpc>
                        <a:spcBef>
                          <a:spcPts val="200"/>
                        </a:spcBef>
                        <a:spcAft>
                          <a:spcPts val="0"/>
                        </a:spcAft>
                      </a:pPr>
                      <a:endParaRPr lang="en-US" sz="800" dirty="0">
                        <a:effectLst/>
                      </a:endParaRPr>
                    </a:p>
                    <a:p>
                      <a:pPr marL="71755" marR="0">
                        <a:lnSpc>
                          <a:spcPct val="107000"/>
                        </a:lnSpc>
                        <a:spcBef>
                          <a:spcPts val="200"/>
                        </a:spcBef>
                        <a:spcAft>
                          <a:spcPts val="0"/>
                        </a:spcAft>
                      </a:pPr>
                      <a:r>
                        <a:rPr lang="en-US" sz="1200" dirty="0">
                          <a:effectLst/>
                        </a:rPr>
                        <a:t>TDF</a:t>
                      </a:r>
                      <a:r>
                        <a:rPr lang="en-US" sz="1200" baseline="0" dirty="0">
                          <a:effectLst/>
                        </a:rPr>
                        <a:t> + </a:t>
                      </a:r>
                      <a:r>
                        <a:rPr lang="en-US" sz="1200" baseline="0" dirty="0" err="1">
                          <a:effectLst/>
                        </a:rPr>
                        <a:t>emtricitabine</a:t>
                      </a:r>
                      <a:r>
                        <a:rPr lang="en-US" sz="1200" baseline="0" dirty="0">
                          <a:effectLst/>
                        </a:rPr>
                        <a:t> (FTC) (or 3TC) + </a:t>
                      </a:r>
                      <a:r>
                        <a:rPr lang="en-US" sz="1200" baseline="0" dirty="0" err="1">
                          <a:effectLst/>
                        </a:rPr>
                        <a:t>efavirenz</a:t>
                      </a:r>
                      <a:r>
                        <a:rPr lang="en-US" sz="1200" baseline="0" dirty="0">
                          <a:effectLst/>
                        </a:rPr>
                        <a:t> (EFV)</a:t>
                      </a:r>
                    </a:p>
                    <a:p>
                      <a:pPr marL="71755" marR="0">
                        <a:lnSpc>
                          <a:spcPct val="107000"/>
                        </a:lnSpc>
                        <a:spcBef>
                          <a:spcPts val="200"/>
                        </a:spcBef>
                        <a:spcAft>
                          <a:spcPts val="0"/>
                        </a:spcAft>
                      </a:pPr>
                      <a:r>
                        <a:rPr lang="en-US" sz="1100" baseline="0" dirty="0">
                          <a:effectLst/>
                        </a:rPr>
                        <a:t>Or</a:t>
                      </a:r>
                    </a:p>
                  </a:txBody>
                  <a:tcPr marL="0" marR="0" marT="0" marB="0"/>
                </a:tc>
                <a:extLst>
                  <a:ext uri="{0D108BD9-81ED-4DB2-BD59-A6C34878D82A}">
                    <a16:rowId xmlns:a16="http://schemas.microsoft.com/office/drawing/2014/main" val="10002"/>
                  </a:ext>
                </a:extLst>
              </a:tr>
              <a:tr h="755771">
                <a:tc>
                  <a:txBody>
                    <a:bodyPr/>
                    <a:lstStyle/>
                    <a:p>
                      <a:pPr marL="71755" marR="0">
                        <a:lnSpc>
                          <a:spcPct val="107000"/>
                        </a:lnSpc>
                        <a:spcBef>
                          <a:spcPts val="110"/>
                        </a:spcBef>
                        <a:spcAft>
                          <a:spcPts val="0"/>
                        </a:spcAft>
                      </a:pPr>
                      <a:endParaRPr lang="en-US" sz="800" dirty="0">
                        <a:effectLst/>
                      </a:endParaRPr>
                    </a:p>
                    <a:p>
                      <a:pPr marL="71755" marR="0">
                        <a:lnSpc>
                          <a:spcPct val="107000"/>
                        </a:lnSpc>
                        <a:spcBef>
                          <a:spcPts val="110"/>
                        </a:spcBef>
                        <a:spcAft>
                          <a:spcPts val="0"/>
                        </a:spcAft>
                      </a:pPr>
                      <a:r>
                        <a:rPr lang="en-US" sz="1200" dirty="0">
                          <a:effectLst/>
                        </a:rPr>
                        <a:t>TDF</a:t>
                      </a:r>
                      <a:r>
                        <a:rPr lang="en-US" sz="1200" baseline="0" dirty="0">
                          <a:effectLst/>
                        </a:rPr>
                        <a:t> + </a:t>
                      </a:r>
                      <a:r>
                        <a:rPr lang="en-US" sz="1200" baseline="0" dirty="0" err="1">
                          <a:effectLst/>
                        </a:rPr>
                        <a:t>emtricitabine</a:t>
                      </a:r>
                      <a:r>
                        <a:rPr lang="en-US" sz="1200" baseline="0" dirty="0">
                          <a:effectLst/>
                        </a:rPr>
                        <a:t> (FTC) (or 3TC) + </a:t>
                      </a:r>
                      <a:r>
                        <a:rPr lang="en-US" sz="1200" baseline="0" dirty="0" err="1">
                          <a:effectLst/>
                        </a:rPr>
                        <a:t>dolutegravir</a:t>
                      </a:r>
                      <a:r>
                        <a:rPr lang="en-US" sz="1200" baseline="0" dirty="0">
                          <a:effectLst/>
                        </a:rPr>
                        <a:t> (DTG)</a:t>
                      </a:r>
                    </a:p>
                    <a:p>
                      <a:pPr marL="71755" marR="0">
                        <a:lnSpc>
                          <a:spcPct val="107000"/>
                        </a:lnSpc>
                        <a:spcBef>
                          <a:spcPts val="110"/>
                        </a:spcBef>
                        <a:spcAft>
                          <a:spcPts val="0"/>
                        </a:spcAft>
                      </a:pPr>
                      <a:r>
                        <a:rPr lang="en-US" sz="1100" baseline="0" dirty="0">
                          <a:effectLst/>
                        </a:rPr>
                        <a:t>or</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904043">
                <a:tc>
                  <a:txBody>
                    <a:bodyPr/>
                    <a:lstStyle/>
                    <a:p>
                      <a:pPr marL="71755" marR="0">
                        <a:lnSpc>
                          <a:spcPct val="107000"/>
                        </a:lnSpc>
                        <a:spcBef>
                          <a:spcPts val="110"/>
                        </a:spcBef>
                        <a:spcAft>
                          <a:spcPts val="0"/>
                        </a:spcAft>
                      </a:pPr>
                      <a:endParaRPr lang="en-US" sz="800" dirty="0">
                        <a:effectLst/>
                      </a:endParaRPr>
                    </a:p>
                    <a:p>
                      <a:pPr marL="71755" marR="0">
                        <a:lnSpc>
                          <a:spcPct val="107000"/>
                        </a:lnSpc>
                        <a:spcBef>
                          <a:spcPts val="110"/>
                        </a:spcBef>
                        <a:spcAft>
                          <a:spcPts val="0"/>
                        </a:spcAft>
                      </a:pPr>
                      <a:r>
                        <a:rPr lang="en-US" sz="1200" dirty="0">
                          <a:effectLst/>
                        </a:rPr>
                        <a:t>TDF + </a:t>
                      </a:r>
                      <a:r>
                        <a:rPr lang="en-US" sz="1200" dirty="0" err="1">
                          <a:effectLst/>
                        </a:rPr>
                        <a:t>emtricitabine</a:t>
                      </a:r>
                      <a:r>
                        <a:rPr lang="en-US" sz="1200" dirty="0">
                          <a:effectLst/>
                        </a:rPr>
                        <a:t> (FTC) (or 3TC) + </a:t>
                      </a:r>
                      <a:r>
                        <a:rPr lang="en-US" sz="1200" dirty="0" err="1">
                          <a:effectLst/>
                        </a:rPr>
                        <a:t>rilpivirine</a:t>
                      </a:r>
                      <a:r>
                        <a:rPr lang="en-US" sz="1200" dirty="0">
                          <a:effectLst/>
                        </a:rPr>
                        <a:t> (RPV) provided VL &lt; 100,000 copies/mL</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687878">
                <a:tc>
                  <a:txBody>
                    <a:bodyPr/>
                    <a:lstStyle/>
                    <a:p>
                      <a:pPr marL="71755" marR="0">
                        <a:lnSpc>
                          <a:spcPct val="107000"/>
                        </a:lnSpc>
                        <a:spcBef>
                          <a:spcPts val="110"/>
                        </a:spcBef>
                        <a:spcAft>
                          <a:spcPts val="0"/>
                        </a:spcAft>
                      </a:pPr>
                      <a:endParaRPr lang="en-US" sz="1200" dirty="0">
                        <a:effectLst/>
                      </a:endParaRPr>
                    </a:p>
                    <a:p>
                      <a:pPr marL="71755" marR="0">
                        <a:lnSpc>
                          <a:spcPct val="107000"/>
                        </a:lnSpc>
                        <a:spcBef>
                          <a:spcPts val="110"/>
                        </a:spcBef>
                        <a:spcAft>
                          <a:spcPts val="0"/>
                        </a:spcAft>
                      </a:pPr>
                      <a:r>
                        <a:rPr lang="en-US" sz="1200" dirty="0" err="1">
                          <a:solidFill>
                            <a:schemeClr val="accent1"/>
                          </a:solidFill>
                          <a:effectLst/>
                        </a:rPr>
                        <a:t>Rilpivirine</a:t>
                      </a:r>
                      <a:r>
                        <a:rPr lang="en-US" sz="1200" baseline="0" dirty="0">
                          <a:solidFill>
                            <a:schemeClr val="accent1"/>
                          </a:solidFill>
                          <a:effectLst/>
                        </a:rPr>
                        <a:t> cannot be used with rifampicin &amp; </a:t>
                      </a:r>
                      <a:r>
                        <a:rPr lang="en-US" sz="1200" baseline="0" dirty="0" err="1">
                          <a:solidFill>
                            <a:schemeClr val="accent1"/>
                          </a:solidFill>
                          <a:effectLst/>
                        </a:rPr>
                        <a:t>dolutegravir</a:t>
                      </a:r>
                      <a:r>
                        <a:rPr lang="en-US" sz="1200" baseline="0" dirty="0">
                          <a:solidFill>
                            <a:schemeClr val="accent1"/>
                          </a:solidFill>
                          <a:effectLst/>
                        </a:rPr>
                        <a:t> requires dose adjustment with rifampicin</a:t>
                      </a:r>
                      <a:endParaRPr lang="en-US" sz="1200" dirty="0">
                        <a:solidFill>
                          <a:schemeClr val="accent1"/>
                        </a:solidFill>
                        <a:effectLst/>
                      </a:endParaRPr>
                    </a:p>
                  </a:txBody>
                  <a:tcPr marL="0" marR="0" marT="0" marB="0"/>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628650" y="1131094"/>
            <a:ext cx="7886700" cy="541703"/>
          </a:xfrm>
        </p:spPr>
        <p:txBody>
          <a:bodyPr>
            <a:normAutofit fontScale="90000"/>
          </a:bodyPr>
          <a:lstStyle/>
          <a:p>
            <a:pPr algn="ctr"/>
            <a:r>
              <a:rPr lang="en-US" b="1" dirty="0">
                <a:latin typeface="+mn-lt"/>
              </a:rPr>
              <a:t>First Line Regimens</a:t>
            </a:r>
          </a:p>
        </p:txBody>
      </p:sp>
    </p:spTree>
    <p:extLst>
      <p:ext uri="{BB962C8B-B14F-4D97-AF65-F5344CB8AC3E}">
        <p14:creationId xmlns:p14="http://schemas.microsoft.com/office/powerpoint/2010/main" val="1759385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857251"/>
            <a:ext cx="7886700" cy="994172"/>
          </a:xfrm>
        </p:spPr>
        <p:txBody>
          <a:bodyPr>
            <a:normAutofit fontScale="90000"/>
          </a:bodyPr>
          <a:lstStyle/>
          <a:p>
            <a:r>
              <a:rPr lang="en-US" b="1" dirty="0">
                <a:latin typeface="+mn-lt"/>
              </a:rPr>
              <a:t>Commencing ART in patients with TB or OIs</a:t>
            </a:r>
          </a:p>
        </p:txBody>
      </p:sp>
      <p:sp>
        <p:nvSpPr>
          <p:cNvPr id="3" name="Content Placeholder 4"/>
          <p:cNvSpPr txBox="1">
            <a:spLocks/>
          </p:cNvSpPr>
          <p:nvPr/>
        </p:nvSpPr>
        <p:spPr>
          <a:xfrm>
            <a:off x="628650" y="2076451"/>
            <a:ext cx="6172200" cy="339447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100" u="sng" dirty="0"/>
              <a:t>CM and TBM</a:t>
            </a:r>
          </a:p>
          <a:p>
            <a:pPr lvl="1">
              <a:buFont typeface="Arial"/>
              <a:buChar char="–"/>
              <a:defRPr/>
            </a:pPr>
            <a:r>
              <a:rPr lang="en-US" sz="1800" dirty="0"/>
              <a:t>Start 4-6 weeks</a:t>
            </a:r>
          </a:p>
          <a:p>
            <a:pPr>
              <a:defRPr/>
            </a:pPr>
            <a:r>
              <a:rPr lang="en-US" sz="2100" u="sng" dirty="0"/>
              <a:t>PCP and other OIs</a:t>
            </a:r>
          </a:p>
          <a:p>
            <a:pPr lvl="1">
              <a:buFont typeface="Arial"/>
              <a:buChar char="–"/>
              <a:defRPr/>
            </a:pPr>
            <a:r>
              <a:rPr lang="en-US" sz="1800" dirty="0"/>
              <a:t>Start within 2 weeks</a:t>
            </a:r>
          </a:p>
          <a:p>
            <a:pPr>
              <a:defRPr/>
            </a:pPr>
            <a:r>
              <a:rPr lang="en-US" sz="2100" u="sng" dirty="0"/>
              <a:t>TB if CD4 &lt; 50</a:t>
            </a:r>
          </a:p>
          <a:p>
            <a:pPr lvl="1">
              <a:buFont typeface="Arial"/>
              <a:buChar char="–"/>
              <a:defRPr/>
            </a:pPr>
            <a:r>
              <a:rPr lang="en-US" sz="1800" dirty="0"/>
              <a:t>Start within 2 weeks</a:t>
            </a:r>
          </a:p>
          <a:p>
            <a:pPr>
              <a:defRPr/>
            </a:pPr>
            <a:r>
              <a:rPr lang="en-US" sz="2100" u="sng" dirty="0"/>
              <a:t>TB if CD4 &gt; 50</a:t>
            </a:r>
          </a:p>
          <a:p>
            <a:pPr lvl="1">
              <a:buFont typeface="Arial"/>
              <a:buChar char="–"/>
              <a:defRPr/>
            </a:pPr>
            <a:r>
              <a:rPr lang="en-US" sz="1800" dirty="0"/>
              <a:t>Start 2-8 weeks</a:t>
            </a:r>
          </a:p>
          <a:p>
            <a:pPr lvl="1">
              <a:buFont typeface="Arial"/>
              <a:buChar char="–"/>
              <a:defRPr/>
            </a:pPr>
            <a:r>
              <a:rPr lang="en-US" sz="1800" dirty="0"/>
              <a:t>IRIS risk and operational issues</a:t>
            </a:r>
          </a:p>
        </p:txBody>
      </p:sp>
    </p:spTree>
    <p:extLst>
      <p:ext uri="{BB962C8B-B14F-4D97-AF65-F5344CB8AC3E}">
        <p14:creationId xmlns:p14="http://schemas.microsoft.com/office/powerpoint/2010/main" val="962831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Second-line regimens</a:t>
            </a:r>
          </a:p>
        </p:txBody>
      </p:sp>
      <p:graphicFrame>
        <p:nvGraphicFramePr>
          <p:cNvPr id="4" name="Table 3"/>
          <p:cNvGraphicFramePr>
            <a:graphicFrameLocks noGrp="1"/>
          </p:cNvGraphicFramePr>
          <p:nvPr>
            <p:extLst>
              <p:ext uri="{D42A27DB-BD31-4B8C-83A1-F6EECF244321}">
                <p14:modId xmlns:p14="http://schemas.microsoft.com/office/powerpoint/2010/main" val="884605994"/>
              </p:ext>
            </p:extLst>
          </p:nvPr>
        </p:nvGraphicFramePr>
        <p:xfrm>
          <a:off x="960278" y="1876683"/>
          <a:ext cx="6592790" cy="3665975"/>
        </p:xfrm>
        <a:graphic>
          <a:graphicData uri="http://schemas.openxmlformats.org/drawingml/2006/table">
            <a:tbl>
              <a:tblPr firstRow="1" firstCol="1" lastRow="1" lastCol="1" bandRow="1" bandCol="1">
                <a:tableStyleId>{B301B821-A1FF-4177-AEE7-76D212191A09}</a:tableStyleId>
              </a:tblPr>
              <a:tblGrid>
                <a:gridCol w="6592790">
                  <a:extLst>
                    <a:ext uri="{9D8B030D-6E8A-4147-A177-3AD203B41FA5}">
                      <a16:colId xmlns:a16="http://schemas.microsoft.com/office/drawing/2014/main" val="20000"/>
                    </a:ext>
                  </a:extLst>
                </a:gridCol>
              </a:tblGrid>
              <a:tr h="338657">
                <a:tc>
                  <a:txBody>
                    <a:bodyPr/>
                    <a:lstStyle/>
                    <a:p>
                      <a:pPr marL="71755" marR="0">
                        <a:lnSpc>
                          <a:spcPct val="107000"/>
                        </a:lnSpc>
                        <a:spcBef>
                          <a:spcPts val="775"/>
                        </a:spcBef>
                        <a:spcAft>
                          <a:spcPts val="0"/>
                        </a:spcAft>
                      </a:pPr>
                      <a:r>
                        <a:rPr lang="en-US" sz="1400" dirty="0">
                          <a:effectLst/>
                          <a:latin typeface="+mn-lt"/>
                          <a:ea typeface="+mn-ea"/>
                        </a:rPr>
                        <a:t>Recommend</a:t>
                      </a:r>
                      <a:r>
                        <a:rPr lang="en-US" sz="1400" baseline="0" dirty="0">
                          <a:effectLst/>
                          <a:latin typeface="+mn-lt"/>
                          <a:ea typeface="+mn-ea"/>
                        </a:rPr>
                        <a:t> a regimen of 2 NRTIs and a ritonavir (RTV)- boosted (/r) PI</a:t>
                      </a:r>
                      <a:endParaRPr lang="en-US" sz="1400" dirty="0">
                        <a:effectLst/>
                        <a:latin typeface="Times New Roman" charset="0"/>
                        <a:ea typeface="Times New Roman" charset="0"/>
                      </a:endParaRPr>
                    </a:p>
                  </a:txBody>
                  <a:tcPr marL="0" marR="0" marT="0" marB="0"/>
                </a:tc>
                <a:extLst>
                  <a:ext uri="{0D108BD9-81ED-4DB2-BD59-A6C34878D82A}">
                    <a16:rowId xmlns:a16="http://schemas.microsoft.com/office/drawing/2014/main" val="10000"/>
                  </a:ext>
                </a:extLst>
              </a:tr>
              <a:tr h="253802">
                <a:tc>
                  <a:txBody>
                    <a:bodyPr/>
                    <a:lstStyle/>
                    <a:p>
                      <a:pPr marL="71755" marR="0">
                        <a:lnSpc>
                          <a:spcPct val="107000"/>
                        </a:lnSpc>
                        <a:spcBef>
                          <a:spcPts val="175"/>
                        </a:spcBef>
                        <a:spcAft>
                          <a:spcPts val="0"/>
                        </a:spcAft>
                      </a:pPr>
                      <a:r>
                        <a:rPr lang="en-US" sz="1400" dirty="0">
                          <a:effectLst/>
                        </a:rPr>
                        <a:t>The</a:t>
                      </a:r>
                      <a:r>
                        <a:rPr lang="en-US" sz="1400" baseline="0" dirty="0">
                          <a:effectLst/>
                        </a:rPr>
                        <a:t> preferred PI in Second-line regimens</a:t>
                      </a:r>
                      <a:endParaRPr lang="en-US" sz="1400" dirty="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773385">
                <a:tc>
                  <a:txBody>
                    <a:bodyPr/>
                    <a:lstStyle/>
                    <a:p>
                      <a:pPr marL="71755" marR="0">
                        <a:lnSpc>
                          <a:spcPct val="107000"/>
                        </a:lnSpc>
                        <a:spcBef>
                          <a:spcPts val="200"/>
                        </a:spcBef>
                        <a:spcAft>
                          <a:spcPts val="0"/>
                        </a:spcAft>
                      </a:pPr>
                      <a:endParaRPr lang="en-US" sz="800" dirty="0">
                        <a:effectLst/>
                      </a:endParaRPr>
                    </a:p>
                    <a:p>
                      <a:pPr marL="71755" marR="0">
                        <a:lnSpc>
                          <a:spcPct val="107000"/>
                        </a:lnSpc>
                        <a:spcBef>
                          <a:spcPts val="200"/>
                        </a:spcBef>
                        <a:spcAft>
                          <a:spcPts val="0"/>
                        </a:spcAft>
                      </a:pPr>
                      <a:r>
                        <a:rPr lang="en-US" sz="1200" baseline="0" dirty="0" err="1">
                          <a:effectLst/>
                        </a:rPr>
                        <a:t>Atazanavir</a:t>
                      </a:r>
                      <a:r>
                        <a:rPr lang="en-US" sz="1200" baseline="0" dirty="0">
                          <a:effectLst/>
                        </a:rPr>
                        <a:t> (ATV) 300 mg / RTV 100mg daily</a:t>
                      </a:r>
                    </a:p>
                    <a:p>
                      <a:pPr marL="71755" marR="0">
                        <a:lnSpc>
                          <a:spcPct val="107000"/>
                        </a:lnSpc>
                        <a:spcBef>
                          <a:spcPts val="200"/>
                        </a:spcBef>
                        <a:spcAft>
                          <a:spcPts val="0"/>
                        </a:spcAft>
                      </a:pPr>
                      <a:r>
                        <a:rPr lang="en-US" sz="1100" baseline="0" dirty="0">
                          <a:effectLst/>
                        </a:rPr>
                        <a:t>or</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561811">
                <a:tc>
                  <a:txBody>
                    <a:bodyPr/>
                    <a:lstStyle/>
                    <a:p>
                      <a:pPr marL="71755" marR="0">
                        <a:lnSpc>
                          <a:spcPct val="107000"/>
                        </a:lnSpc>
                        <a:spcBef>
                          <a:spcPts val="110"/>
                        </a:spcBef>
                        <a:spcAft>
                          <a:spcPts val="0"/>
                        </a:spcAft>
                      </a:pPr>
                      <a:endParaRPr lang="en-US" sz="800" dirty="0">
                        <a:effectLst/>
                      </a:endParaRPr>
                    </a:p>
                    <a:p>
                      <a:pPr marL="71755" marR="0">
                        <a:lnSpc>
                          <a:spcPct val="107000"/>
                        </a:lnSpc>
                        <a:spcBef>
                          <a:spcPts val="110"/>
                        </a:spcBef>
                        <a:spcAft>
                          <a:spcPts val="0"/>
                        </a:spcAft>
                      </a:pPr>
                      <a:r>
                        <a:rPr lang="en-US" sz="1200" baseline="0" dirty="0" err="1">
                          <a:effectLst/>
                        </a:rPr>
                        <a:t>Lopinavir</a:t>
                      </a:r>
                      <a:r>
                        <a:rPr lang="en-US" sz="1200" baseline="0" dirty="0">
                          <a:effectLst/>
                        </a:rPr>
                        <a:t> (LPV)/r BD</a:t>
                      </a:r>
                    </a:p>
                  </a:txBody>
                  <a:tcPr marL="0" marR="0" marT="0" marB="0"/>
                </a:tc>
                <a:extLst>
                  <a:ext uri="{0D108BD9-81ED-4DB2-BD59-A6C34878D82A}">
                    <a16:rowId xmlns:a16="http://schemas.microsoft.com/office/drawing/2014/main" val="10003"/>
                  </a:ext>
                </a:extLst>
              </a:tr>
              <a:tr h="250883">
                <a:tc>
                  <a:txBody>
                    <a:bodyPr/>
                    <a:lstStyle/>
                    <a:p>
                      <a:pPr marL="71755" marR="0">
                        <a:lnSpc>
                          <a:spcPct val="107000"/>
                        </a:lnSpc>
                        <a:spcBef>
                          <a:spcPts val="110"/>
                        </a:spcBef>
                        <a:spcAft>
                          <a:spcPts val="0"/>
                        </a:spcAft>
                      </a:pPr>
                      <a:r>
                        <a:rPr lang="en-US" sz="1200" dirty="0">
                          <a:solidFill>
                            <a:schemeClr val="bg1"/>
                          </a:solidFill>
                          <a:effectLst/>
                        </a:rPr>
                        <a:t>NRTI combinations advised for second-line regimens:</a:t>
                      </a:r>
                    </a:p>
                  </a:txBody>
                  <a:tcPr marL="0" marR="0" marT="0" marB="0">
                    <a:solidFill>
                      <a:schemeClr val="accent1"/>
                    </a:solidFill>
                  </a:tcPr>
                </a:tc>
                <a:extLst>
                  <a:ext uri="{0D108BD9-81ED-4DB2-BD59-A6C34878D82A}">
                    <a16:rowId xmlns:a16="http://schemas.microsoft.com/office/drawing/2014/main" val="10004"/>
                  </a:ext>
                </a:extLst>
              </a:tr>
              <a:tr h="400907">
                <a:tc>
                  <a:txBody>
                    <a:bodyPr/>
                    <a:lstStyle/>
                    <a:p>
                      <a:pPr marL="71755" marR="0">
                        <a:lnSpc>
                          <a:spcPct val="107000"/>
                        </a:lnSpc>
                        <a:spcBef>
                          <a:spcPts val="110"/>
                        </a:spcBef>
                        <a:spcAft>
                          <a:spcPts val="0"/>
                        </a:spcAft>
                      </a:pPr>
                      <a:r>
                        <a:rPr lang="en-US" sz="1200" dirty="0">
                          <a:effectLst/>
                        </a:rPr>
                        <a:t>AZT + 3TC</a:t>
                      </a:r>
                    </a:p>
                    <a:p>
                      <a:pPr marL="71755" marR="0">
                        <a:lnSpc>
                          <a:spcPct val="107000"/>
                        </a:lnSpc>
                        <a:spcBef>
                          <a:spcPts val="110"/>
                        </a:spcBef>
                        <a:spcAft>
                          <a:spcPts val="0"/>
                        </a:spcAft>
                      </a:pPr>
                      <a:r>
                        <a:rPr lang="en-US" sz="1200" dirty="0">
                          <a:effectLst/>
                        </a:rPr>
                        <a:t>or</a:t>
                      </a:r>
                    </a:p>
                  </a:txBody>
                  <a:tcPr marL="0" marR="0" marT="0" marB="0"/>
                </a:tc>
                <a:extLst>
                  <a:ext uri="{0D108BD9-81ED-4DB2-BD59-A6C34878D82A}">
                    <a16:rowId xmlns:a16="http://schemas.microsoft.com/office/drawing/2014/main" val="10005"/>
                  </a:ext>
                </a:extLst>
              </a:tr>
              <a:tr h="395445">
                <a:tc>
                  <a:txBody>
                    <a:bodyPr/>
                    <a:lstStyle/>
                    <a:p>
                      <a:pPr marL="71755" marR="0">
                        <a:lnSpc>
                          <a:spcPct val="107000"/>
                        </a:lnSpc>
                        <a:spcBef>
                          <a:spcPts val="110"/>
                        </a:spcBef>
                        <a:spcAft>
                          <a:spcPts val="0"/>
                        </a:spcAft>
                      </a:pPr>
                      <a:r>
                        <a:rPr lang="en-US" sz="1200" dirty="0">
                          <a:effectLst/>
                        </a:rPr>
                        <a:t>TDF</a:t>
                      </a:r>
                      <a:r>
                        <a:rPr lang="en-US" sz="1200" baseline="0" dirty="0">
                          <a:effectLst/>
                        </a:rPr>
                        <a:t> + 3TC (FTC can be substituted for 3TC)</a:t>
                      </a:r>
                      <a:endParaRPr lang="en-US" sz="1200" dirty="0">
                        <a:effectLst/>
                      </a:endParaRPr>
                    </a:p>
                  </a:txBody>
                  <a:tcPr marL="0" marR="0" marT="0" marB="0"/>
                </a:tc>
                <a:extLst>
                  <a:ext uri="{0D108BD9-81ED-4DB2-BD59-A6C34878D82A}">
                    <a16:rowId xmlns:a16="http://schemas.microsoft.com/office/drawing/2014/main" val="10006"/>
                  </a:ext>
                </a:extLst>
              </a:tr>
              <a:tr h="687878">
                <a:tc>
                  <a:txBody>
                    <a:bodyPr/>
                    <a:lstStyle/>
                    <a:p>
                      <a:pPr marL="71755" marR="0">
                        <a:lnSpc>
                          <a:spcPct val="107000"/>
                        </a:lnSpc>
                        <a:spcBef>
                          <a:spcPts val="110"/>
                        </a:spcBef>
                        <a:spcAft>
                          <a:spcPts val="0"/>
                        </a:spcAft>
                      </a:pPr>
                      <a:r>
                        <a:rPr lang="en-US" sz="1200" dirty="0">
                          <a:solidFill>
                            <a:schemeClr val="bg1"/>
                          </a:solidFill>
                          <a:effectLst/>
                        </a:rPr>
                        <a:t>Draw</a:t>
                      </a:r>
                      <a:r>
                        <a:rPr lang="en-US" sz="1200" baseline="0" dirty="0">
                          <a:solidFill>
                            <a:schemeClr val="bg1"/>
                          </a:solidFill>
                          <a:effectLst/>
                        </a:rPr>
                        <a:t> backs of ATV: </a:t>
                      </a:r>
                    </a:p>
                    <a:p>
                      <a:pPr marL="71755" marR="0">
                        <a:lnSpc>
                          <a:spcPct val="107000"/>
                        </a:lnSpc>
                        <a:spcBef>
                          <a:spcPts val="110"/>
                        </a:spcBef>
                        <a:spcAft>
                          <a:spcPts val="0"/>
                        </a:spcAft>
                      </a:pPr>
                      <a:r>
                        <a:rPr lang="en-US" sz="1200" baseline="0" dirty="0">
                          <a:solidFill>
                            <a:schemeClr val="bg1"/>
                          </a:solidFill>
                          <a:effectLst/>
                        </a:rPr>
                        <a:t>-cannot be used with rifampicin- based TB therapy</a:t>
                      </a:r>
                    </a:p>
                    <a:p>
                      <a:pPr marL="71755" marR="0">
                        <a:lnSpc>
                          <a:spcPct val="107000"/>
                        </a:lnSpc>
                        <a:spcBef>
                          <a:spcPts val="110"/>
                        </a:spcBef>
                        <a:spcAft>
                          <a:spcPts val="0"/>
                        </a:spcAft>
                      </a:pPr>
                      <a:r>
                        <a:rPr lang="en-US" sz="1200" baseline="0" dirty="0">
                          <a:solidFill>
                            <a:schemeClr val="bg1"/>
                          </a:solidFill>
                          <a:effectLst/>
                        </a:rPr>
                        <a:t>- Important drug interactions with drugs that reduce stomach acidity such as proton pump inhibitors</a:t>
                      </a:r>
                      <a:endParaRPr lang="en-US" sz="1200" dirty="0">
                        <a:solidFill>
                          <a:schemeClr val="bg1"/>
                        </a:solidFill>
                        <a:effectLst/>
                      </a:endParaRPr>
                    </a:p>
                  </a:txBody>
                  <a:tcPr marL="0" marR="0" marT="0" marB="0">
                    <a:solidFill>
                      <a:schemeClr val="accent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3538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39156641"/>
              </p:ext>
            </p:extLst>
          </p:nvPr>
        </p:nvGraphicFramePr>
        <p:xfrm>
          <a:off x="574589" y="1450373"/>
          <a:ext cx="7664279" cy="3669958"/>
        </p:xfrm>
        <a:graphic>
          <a:graphicData uri="http://schemas.openxmlformats.org/drawingml/2006/table">
            <a:tbl>
              <a:tblPr firstRow="1" firstCol="1" lastRow="1" lastCol="1" bandRow="1" bandCol="1">
                <a:tableStyleId>{5C22544A-7EE6-4342-B048-85BDC9FD1C3A}</a:tableStyleId>
              </a:tblPr>
              <a:tblGrid>
                <a:gridCol w="3758241">
                  <a:extLst>
                    <a:ext uri="{9D8B030D-6E8A-4147-A177-3AD203B41FA5}">
                      <a16:colId xmlns:a16="http://schemas.microsoft.com/office/drawing/2014/main" val="20000"/>
                    </a:ext>
                  </a:extLst>
                </a:gridCol>
                <a:gridCol w="3906038">
                  <a:extLst>
                    <a:ext uri="{9D8B030D-6E8A-4147-A177-3AD203B41FA5}">
                      <a16:colId xmlns:a16="http://schemas.microsoft.com/office/drawing/2014/main" val="20001"/>
                    </a:ext>
                  </a:extLst>
                </a:gridCol>
              </a:tblGrid>
              <a:tr h="802555">
                <a:tc gridSpan="2">
                  <a:txBody>
                    <a:bodyPr/>
                    <a:lstStyle/>
                    <a:p>
                      <a:pPr marL="0" marR="0">
                        <a:lnSpc>
                          <a:spcPct val="107000"/>
                        </a:lnSpc>
                        <a:spcBef>
                          <a:spcPts val="5"/>
                        </a:spcBef>
                        <a:spcAft>
                          <a:spcPts val="0"/>
                        </a:spcAft>
                      </a:pPr>
                      <a:r>
                        <a:rPr lang="en-US" sz="600" dirty="0">
                          <a:effectLst/>
                        </a:rPr>
                        <a:t> </a:t>
                      </a:r>
                      <a:endParaRPr lang="en-US" sz="800" dirty="0">
                        <a:effectLst/>
                      </a:endParaRPr>
                    </a:p>
                    <a:p>
                      <a:pPr marL="71755" marR="260350">
                        <a:lnSpc>
                          <a:spcPct val="77000"/>
                        </a:lnSpc>
                        <a:spcBef>
                          <a:spcPts val="0"/>
                        </a:spcBef>
                        <a:spcAft>
                          <a:spcPts val="0"/>
                        </a:spcAft>
                      </a:pPr>
                      <a:r>
                        <a:rPr lang="en-US" sz="1400" dirty="0">
                          <a:effectLst/>
                        </a:rPr>
                        <a:t>Choice</a:t>
                      </a:r>
                      <a:r>
                        <a:rPr lang="en-US" sz="1400" spc="-110" dirty="0">
                          <a:effectLst/>
                        </a:rPr>
                        <a:t> </a:t>
                      </a:r>
                      <a:r>
                        <a:rPr lang="en-US" sz="1400" dirty="0">
                          <a:effectLst/>
                        </a:rPr>
                        <a:t>of</a:t>
                      </a:r>
                      <a:r>
                        <a:rPr lang="en-US" sz="1400" spc="-110" dirty="0">
                          <a:effectLst/>
                        </a:rPr>
                        <a:t> </a:t>
                      </a:r>
                      <a:r>
                        <a:rPr lang="en-US" sz="1400" dirty="0">
                          <a:effectLst/>
                        </a:rPr>
                        <a:t>second-line</a:t>
                      </a:r>
                      <a:r>
                        <a:rPr lang="en-US" sz="1400" spc="-110" dirty="0">
                          <a:effectLst/>
                        </a:rPr>
                        <a:t> </a:t>
                      </a:r>
                      <a:r>
                        <a:rPr lang="en-US" sz="1400" dirty="0">
                          <a:effectLst/>
                        </a:rPr>
                        <a:t>NRTIs</a:t>
                      </a:r>
                      <a:r>
                        <a:rPr lang="en-US" sz="1400" spc="-110" dirty="0">
                          <a:effectLst/>
                        </a:rPr>
                        <a:t> </a:t>
                      </a:r>
                      <a:r>
                        <a:rPr lang="en-US" sz="1400" dirty="0">
                          <a:effectLst/>
                        </a:rPr>
                        <a:t>in</a:t>
                      </a:r>
                      <a:r>
                        <a:rPr lang="en-US" sz="1400" spc="-110" dirty="0">
                          <a:effectLst/>
                        </a:rPr>
                        <a:t> </a:t>
                      </a:r>
                      <a:r>
                        <a:rPr lang="en-US" sz="1400" dirty="0">
                          <a:effectLst/>
                        </a:rPr>
                        <a:t>relation</a:t>
                      </a:r>
                      <a:r>
                        <a:rPr lang="en-US" sz="1400" spc="-110" dirty="0">
                          <a:effectLst/>
                        </a:rPr>
                        <a:t> </a:t>
                      </a:r>
                      <a:r>
                        <a:rPr lang="en-US" sz="1400" dirty="0">
                          <a:effectLst/>
                        </a:rPr>
                        <a:t>to first-line</a:t>
                      </a:r>
                      <a:r>
                        <a:rPr lang="en-US" sz="1400" spc="-190" dirty="0">
                          <a:effectLst/>
                        </a:rPr>
                        <a:t> </a:t>
                      </a:r>
                      <a:r>
                        <a:rPr lang="en-US" sz="1400" dirty="0">
                          <a:effectLst/>
                        </a:rPr>
                        <a:t>NRTIs</a:t>
                      </a:r>
                      <a:r>
                        <a:rPr lang="en-US" sz="1400" spc="-190" dirty="0">
                          <a:effectLst/>
                        </a:rPr>
                        <a:t> </a:t>
                      </a:r>
                      <a:r>
                        <a:rPr lang="en-US" sz="1400" dirty="0">
                          <a:effectLst/>
                        </a:rPr>
                        <a:t>used</a:t>
                      </a:r>
                      <a:endParaRPr lang="en-US" sz="1400" dirty="0">
                        <a:effectLst/>
                        <a:latin typeface="Times New Roman" charset="0"/>
                        <a:ea typeface="Times New Roman" charset="0"/>
                      </a:endParaRPr>
                    </a:p>
                  </a:txBody>
                  <a:tcPr marL="0" marR="0" marT="0" marB="0"/>
                </a:tc>
                <a:tc hMerge="1">
                  <a:txBody>
                    <a:bodyPr/>
                    <a:lstStyle/>
                    <a:p>
                      <a:endParaRPr lang="en-US"/>
                    </a:p>
                  </a:txBody>
                  <a:tcPr/>
                </a:tc>
                <a:extLst>
                  <a:ext uri="{0D108BD9-81ED-4DB2-BD59-A6C34878D82A}">
                    <a16:rowId xmlns:a16="http://schemas.microsoft.com/office/drawing/2014/main" val="10000"/>
                  </a:ext>
                </a:extLst>
              </a:tr>
              <a:tr h="377987">
                <a:tc>
                  <a:txBody>
                    <a:bodyPr/>
                    <a:lstStyle/>
                    <a:p>
                      <a:pPr marL="71755" marR="0">
                        <a:lnSpc>
                          <a:spcPct val="107000"/>
                        </a:lnSpc>
                        <a:spcBef>
                          <a:spcPts val="175"/>
                        </a:spcBef>
                        <a:spcAft>
                          <a:spcPts val="0"/>
                        </a:spcAft>
                      </a:pPr>
                      <a:r>
                        <a:rPr lang="en-US" sz="1200" dirty="0">
                          <a:effectLst/>
                        </a:rPr>
                        <a:t>First-line NRTIs used</a:t>
                      </a:r>
                      <a:endParaRPr lang="en-US" sz="1200" dirty="0">
                        <a:effectLst/>
                        <a:latin typeface="Times New Roman" charset="0"/>
                        <a:ea typeface="Times New Roman" charset="0"/>
                      </a:endParaRPr>
                    </a:p>
                  </a:txBody>
                  <a:tcPr marL="0" marR="0" marT="0" marB="0"/>
                </a:tc>
                <a:tc>
                  <a:txBody>
                    <a:bodyPr/>
                    <a:lstStyle/>
                    <a:p>
                      <a:pPr marL="98425" marR="0">
                        <a:lnSpc>
                          <a:spcPct val="107000"/>
                        </a:lnSpc>
                        <a:spcBef>
                          <a:spcPts val="175"/>
                        </a:spcBef>
                        <a:spcAft>
                          <a:spcPts val="0"/>
                        </a:spcAft>
                      </a:pPr>
                      <a:r>
                        <a:rPr lang="en-US" sz="1200" dirty="0">
                          <a:effectLst/>
                        </a:rPr>
                        <a:t>Second-line NRTI combination advised</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407267">
                <a:tc>
                  <a:txBody>
                    <a:bodyPr/>
                    <a:lstStyle/>
                    <a:p>
                      <a:pPr marL="71755" marR="0">
                        <a:lnSpc>
                          <a:spcPct val="107000"/>
                        </a:lnSpc>
                        <a:spcBef>
                          <a:spcPts val="200"/>
                        </a:spcBef>
                        <a:spcAft>
                          <a:spcPts val="0"/>
                        </a:spcAft>
                      </a:pPr>
                      <a:r>
                        <a:rPr lang="en-US" sz="1100" dirty="0">
                          <a:solidFill>
                            <a:schemeClr val="tx1"/>
                          </a:solidFill>
                          <a:effectLst/>
                        </a:rPr>
                        <a:t>AZT + 3TC</a:t>
                      </a:r>
                      <a:endParaRPr lang="en-US" sz="1100" dirty="0">
                        <a:solidFill>
                          <a:schemeClr val="tx1"/>
                        </a:solidFill>
                        <a:effectLst/>
                        <a:latin typeface="Times New Roman" charset="0"/>
                        <a:ea typeface="Times New Roman" charset="0"/>
                      </a:endParaRPr>
                    </a:p>
                  </a:txBody>
                  <a:tcPr marL="0" marR="0" marT="0" marB="0">
                    <a:solidFill>
                      <a:schemeClr val="accent3">
                        <a:lumMod val="40000"/>
                        <a:lumOff val="60000"/>
                      </a:schemeClr>
                    </a:solidFill>
                  </a:tcPr>
                </a:tc>
                <a:tc>
                  <a:txBody>
                    <a:bodyPr/>
                    <a:lstStyle/>
                    <a:p>
                      <a:pPr marL="98425" marR="0">
                        <a:lnSpc>
                          <a:spcPct val="107000"/>
                        </a:lnSpc>
                        <a:spcBef>
                          <a:spcPts val="200"/>
                        </a:spcBef>
                        <a:spcAft>
                          <a:spcPts val="0"/>
                        </a:spcAft>
                      </a:pPr>
                      <a:r>
                        <a:rPr lang="en-US" sz="1100" dirty="0">
                          <a:solidFill>
                            <a:schemeClr val="tx1"/>
                          </a:solidFill>
                          <a:effectLst/>
                        </a:rPr>
                        <a:t>TDF + 3TC*</a:t>
                      </a:r>
                      <a:endParaRPr lang="en-US" sz="1100" dirty="0">
                        <a:solidFill>
                          <a:schemeClr val="tx1"/>
                        </a:solidFill>
                        <a:effectLst/>
                        <a:latin typeface="Times New Roman" charset="0"/>
                        <a:ea typeface="Times New Roman" charset="0"/>
                      </a:endParaRPr>
                    </a:p>
                  </a:txBody>
                  <a:tcPr marL="0" marR="0" marT="0" marB="0">
                    <a:solidFill>
                      <a:schemeClr val="accent3">
                        <a:lumMod val="40000"/>
                        <a:lumOff val="60000"/>
                      </a:schemeClr>
                    </a:solidFill>
                  </a:tcPr>
                </a:tc>
                <a:extLst>
                  <a:ext uri="{0D108BD9-81ED-4DB2-BD59-A6C34878D82A}">
                    <a16:rowId xmlns:a16="http://schemas.microsoft.com/office/drawing/2014/main" val="10002"/>
                  </a:ext>
                </a:extLst>
              </a:tr>
              <a:tr h="406496">
                <a:tc>
                  <a:txBody>
                    <a:bodyPr/>
                    <a:lstStyle/>
                    <a:p>
                      <a:pPr marL="71755" marR="0">
                        <a:lnSpc>
                          <a:spcPct val="107000"/>
                        </a:lnSpc>
                        <a:spcBef>
                          <a:spcPts val="110"/>
                        </a:spcBef>
                        <a:spcAft>
                          <a:spcPts val="0"/>
                        </a:spcAft>
                      </a:pPr>
                      <a:r>
                        <a:rPr lang="en-US" sz="1100" dirty="0">
                          <a:solidFill>
                            <a:schemeClr val="tx1"/>
                          </a:solidFill>
                          <a:effectLst/>
                        </a:rPr>
                        <a:t>d4T +3TC</a:t>
                      </a:r>
                      <a:endParaRPr lang="en-US" sz="1100" dirty="0">
                        <a:solidFill>
                          <a:schemeClr val="tx1"/>
                        </a:solidFill>
                        <a:effectLst/>
                        <a:latin typeface="Times New Roman" charset="0"/>
                        <a:ea typeface="Times New Roman" charset="0"/>
                      </a:endParaRPr>
                    </a:p>
                  </a:txBody>
                  <a:tcPr marL="0" marR="0" marT="0" marB="0">
                    <a:solidFill>
                      <a:schemeClr val="accent1">
                        <a:lumMod val="40000"/>
                        <a:lumOff val="60000"/>
                      </a:schemeClr>
                    </a:solidFill>
                  </a:tcPr>
                </a:tc>
                <a:tc>
                  <a:txBody>
                    <a:bodyPr/>
                    <a:lstStyle/>
                    <a:p>
                      <a:pPr marL="98425" marR="78105">
                        <a:lnSpc>
                          <a:spcPct val="112000"/>
                        </a:lnSpc>
                        <a:spcBef>
                          <a:spcPts val="110"/>
                        </a:spcBef>
                        <a:spcAft>
                          <a:spcPts val="0"/>
                        </a:spcAft>
                      </a:pPr>
                      <a:r>
                        <a:rPr lang="en-US" sz="1100" dirty="0">
                          <a:solidFill>
                            <a:schemeClr val="tx1"/>
                          </a:solidFill>
                          <a:effectLst/>
                        </a:rPr>
                        <a:t>TDF + 3TC*</a:t>
                      </a:r>
                      <a:endParaRPr lang="en-US" sz="1100" dirty="0">
                        <a:solidFill>
                          <a:schemeClr val="tx1"/>
                        </a:solidFill>
                        <a:effectLst/>
                        <a:latin typeface="Times New Roman" charset="0"/>
                        <a:ea typeface="Times New Roman"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3"/>
                  </a:ext>
                </a:extLst>
              </a:tr>
              <a:tr h="377987">
                <a:tc>
                  <a:txBody>
                    <a:bodyPr/>
                    <a:lstStyle/>
                    <a:p>
                      <a:pPr marL="71755" marR="0">
                        <a:lnSpc>
                          <a:spcPct val="107000"/>
                        </a:lnSpc>
                        <a:spcBef>
                          <a:spcPts val="110"/>
                        </a:spcBef>
                        <a:spcAft>
                          <a:spcPts val="0"/>
                        </a:spcAft>
                      </a:pPr>
                      <a:r>
                        <a:rPr lang="en-US" sz="1100" dirty="0">
                          <a:solidFill>
                            <a:schemeClr val="tx1"/>
                          </a:solidFill>
                          <a:effectLst/>
                        </a:rPr>
                        <a:t>TDF + 3TC*</a:t>
                      </a:r>
                      <a:endParaRPr lang="en-US" sz="1100" dirty="0">
                        <a:solidFill>
                          <a:schemeClr val="tx1"/>
                        </a:solidFill>
                        <a:effectLst/>
                        <a:latin typeface="Times New Roman" charset="0"/>
                        <a:ea typeface="Times New Roman" charset="0"/>
                      </a:endParaRPr>
                    </a:p>
                  </a:txBody>
                  <a:tcPr marL="0" marR="0" marT="0" marB="0">
                    <a:solidFill>
                      <a:schemeClr val="accent3">
                        <a:lumMod val="40000"/>
                        <a:lumOff val="60000"/>
                      </a:schemeClr>
                    </a:solidFill>
                  </a:tcPr>
                </a:tc>
                <a:tc>
                  <a:txBody>
                    <a:bodyPr/>
                    <a:lstStyle/>
                    <a:p>
                      <a:pPr marL="98425" marR="0">
                        <a:lnSpc>
                          <a:spcPct val="107000"/>
                        </a:lnSpc>
                        <a:spcBef>
                          <a:spcPts val="110"/>
                        </a:spcBef>
                        <a:spcAft>
                          <a:spcPts val="0"/>
                        </a:spcAft>
                      </a:pPr>
                      <a:r>
                        <a:rPr lang="en-US" sz="1100" dirty="0">
                          <a:solidFill>
                            <a:schemeClr val="tx1"/>
                          </a:solidFill>
                          <a:effectLst/>
                        </a:rPr>
                        <a:t>AZT + 3TC</a:t>
                      </a:r>
                      <a:endParaRPr lang="en-US" sz="1100" dirty="0">
                        <a:solidFill>
                          <a:schemeClr val="tx1"/>
                        </a:solidFill>
                        <a:effectLst/>
                        <a:latin typeface="Times New Roman" charset="0"/>
                        <a:ea typeface="Times New Roman" charset="0"/>
                      </a:endParaRPr>
                    </a:p>
                  </a:txBody>
                  <a:tcPr marL="0" marR="0" marT="0" marB="0">
                    <a:solidFill>
                      <a:schemeClr val="bg1">
                        <a:lumMod val="85000"/>
                      </a:schemeClr>
                    </a:solidFill>
                  </a:tcPr>
                </a:tc>
                <a:extLst>
                  <a:ext uri="{0D108BD9-81ED-4DB2-BD59-A6C34878D82A}">
                    <a16:rowId xmlns:a16="http://schemas.microsoft.com/office/drawing/2014/main" val="10004"/>
                  </a:ext>
                </a:extLst>
              </a:tr>
              <a:tr h="377987">
                <a:tc>
                  <a:txBody>
                    <a:bodyPr/>
                    <a:lstStyle/>
                    <a:p>
                      <a:pPr marL="71755" marR="0">
                        <a:lnSpc>
                          <a:spcPct val="107000"/>
                        </a:lnSpc>
                        <a:spcBef>
                          <a:spcPts val="110"/>
                        </a:spcBef>
                        <a:spcAft>
                          <a:spcPts val="0"/>
                        </a:spcAft>
                      </a:pPr>
                      <a:r>
                        <a:rPr lang="en-US" sz="1100" dirty="0">
                          <a:effectLst/>
                        </a:rPr>
                        <a:t>ABC + 3TC</a:t>
                      </a:r>
                      <a:endParaRPr lang="en-US" sz="1100" dirty="0">
                        <a:effectLst/>
                        <a:latin typeface="Times New Roman" charset="0"/>
                        <a:ea typeface="Times New Roman" charset="0"/>
                      </a:endParaRPr>
                    </a:p>
                  </a:txBody>
                  <a:tcPr marL="0" marR="0" marT="0" marB="0"/>
                </a:tc>
                <a:tc>
                  <a:txBody>
                    <a:bodyPr/>
                    <a:lstStyle/>
                    <a:p>
                      <a:pPr marL="98425" marR="0">
                        <a:lnSpc>
                          <a:spcPct val="107000"/>
                        </a:lnSpc>
                        <a:spcBef>
                          <a:spcPts val="110"/>
                        </a:spcBef>
                        <a:spcAft>
                          <a:spcPts val="0"/>
                        </a:spcAft>
                      </a:pPr>
                      <a:r>
                        <a:rPr lang="en-US" sz="1100" dirty="0">
                          <a:effectLst/>
                        </a:rPr>
                        <a:t>AZT + 3TC</a:t>
                      </a:r>
                      <a:endParaRPr lang="en-US" sz="1100" dirty="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919679">
                <a:tc gridSpan="2">
                  <a:txBody>
                    <a:bodyPr/>
                    <a:lstStyle/>
                    <a:p>
                      <a:pPr marL="71755" marR="213360">
                        <a:lnSpc>
                          <a:spcPts val="600"/>
                        </a:lnSpc>
                        <a:spcBef>
                          <a:spcPts val="245"/>
                        </a:spcBef>
                        <a:spcAft>
                          <a:spcPts val="0"/>
                        </a:spcAft>
                      </a:pPr>
                      <a:endParaRPr lang="en-US" sz="1100" dirty="0">
                        <a:effectLst/>
                      </a:endParaRPr>
                    </a:p>
                    <a:p>
                      <a:pPr marL="71755" marR="260350">
                        <a:lnSpc>
                          <a:spcPct val="107000"/>
                        </a:lnSpc>
                        <a:spcBef>
                          <a:spcPts val="485"/>
                        </a:spcBef>
                        <a:spcAft>
                          <a:spcPts val="0"/>
                        </a:spcAft>
                      </a:pPr>
                      <a:r>
                        <a:rPr lang="en-US" sz="1100" dirty="0">
                          <a:solidFill>
                            <a:schemeClr val="tx1"/>
                          </a:solidFill>
                          <a:effectLst/>
                        </a:rPr>
                        <a:t>*3TC is interchangeable with FTC.</a:t>
                      </a:r>
                      <a:endParaRPr lang="en-US" sz="1100" dirty="0">
                        <a:solidFill>
                          <a:schemeClr val="tx1"/>
                        </a:solidFill>
                        <a:effectLst/>
                        <a:latin typeface="Times New Roman" charset="0"/>
                        <a:ea typeface="Times New Roman" charset="0"/>
                      </a:endParaRPr>
                    </a:p>
                  </a:txBody>
                  <a:tcPr marL="0" marR="0" marT="0" marB="0">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74420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9496348"/>
              </p:ext>
            </p:extLst>
          </p:nvPr>
        </p:nvGraphicFramePr>
        <p:xfrm>
          <a:off x="982361" y="1459642"/>
          <a:ext cx="7163830" cy="3846041"/>
        </p:xfrm>
        <a:graphic>
          <a:graphicData uri="http://schemas.openxmlformats.org/drawingml/2006/table">
            <a:tbl>
              <a:tblPr firstRow="1" firstCol="1" lastRow="1" lastCol="1" bandRow="1" bandCol="1">
                <a:tableStyleId>{5C22544A-7EE6-4342-B048-85BDC9FD1C3A}</a:tableStyleId>
              </a:tblPr>
              <a:tblGrid>
                <a:gridCol w="1540623">
                  <a:extLst>
                    <a:ext uri="{9D8B030D-6E8A-4147-A177-3AD203B41FA5}">
                      <a16:colId xmlns:a16="http://schemas.microsoft.com/office/drawing/2014/main" val="20000"/>
                    </a:ext>
                  </a:extLst>
                </a:gridCol>
                <a:gridCol w="1020827">
                  <a:extLst>
                    <a:ext uri="{9D8B030D-6E8A-4147-A177-3AD203B41FA5}">
                      <a16:colId xmlns:a16="http://schemas.microsoft.com/office/drawing/2014/main" val="20001"/>
                    </a:ext>
                  </a:extLst>
                </a:gridCol>
                <a:gridCol w="4602380">
                  <a:extLst>
                    <a:ext uri="{9D8B030D-6E8A-4147-A177-3AD203B41FA5}">
                      <a16:colId xmlns:a16="http://schemas.microsoft.com/office/drawing/2014/main" val="20002"/>
                    </a:ext>
                  </a:extLst>
                </a:gridCol>
              </a:tblGrid>
              <a:tr h="649739">
                <a:tc gridSpan="3">
                  <a:txBody>
                    <a:bodyPr/>
                    <a:lstStyle/>
                    <a:p>
                      <a:pPr marL="71755" marR="73025">
                        <a:lnSpc>
                          <a:spcPct val="107000"/>
                        </a:lnSpc>
                        <a:spcBef>
                          <a:spcPts val="775"/>
                        </a:spcBef>
                        <a:spcAft>
                          <a:spcPts val="0"/>
                        </a:spcAft>
                      </a:pPr>
                      <a:r>
                        <a:rPr lang="en-US" sz="1400" dirty="0">
                          <a:effectLst/>
                        </a:rPr>
                        <a:t>Dosing of ART drugs and </a:t>
                      </a:r>
                      <a:r>
                        <a:rPr lang="en-US" sz="1400" dirty="0" err="1">
                          <a:effectLst/>
                        </a:rPr>
                        <a:t>rifabutin</a:t>
                      </a:r>
                      <a:r>
                        <a:rPr lang="en-US" sz="1400" dirty="0">
                          <a:effectLst/>
                        </a:rPr>
                        <a:t> when prescribed concomitantly</a:t>
                      </a:r>
                      <a:endParaRPr lang="en-US" sz="1400" dirty="0">
                        <a:effectLst/>
                        <a:latin typeface="Times New Roman" charset="0"/>
                        <a:ea typeface="Times New Roman"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553">
                <a:tc>
                  <a:txBody>
                    <a:bodyPr/>
                    <a:lstStyle/>
                    <a:p>
                      <a:pPr marL="71755" marR="0">
                        <a:lnSpc>
                          <a:spcPct val="107000"/>
                        </a:lnSpc>
                        <a:spcBef>
                          <a:spcPts val="175"/>
                        </a:spcBef>
                        <a:spcAft>
                          <a:spcPts val="0"/>
                        </a:spcAft>
                      </a:pPr>
                      <a:r>
                        <a:rPr lang="en-US" sz="1200" dirty="0">
                          <a:effectLst/>
                        </a:rPr>
                        <a:t>ART drug</a:t>
                      </a:r>
                      <a:endParaRPr lang="en-US" sz="1200" dirty="0">
                        <a:effectLst/>
                        <a:latin typeface="Times New Roman" charset="0"/>
                        <a:ea typeface="Times New Roman" charset="0"/>
                      </a:endParaRPr>
                    </a:p>
                  </a:txBody>
                  <a:tcPr marL="0" marR="0" marT="0" marB="0"/>
                </a:tc>
                <a:tc>
                  <a:txBody>
                    <a:bodyPr/>
                    <a:lstStyle/>
                    <a:p>
                      <a:pPr marL="179070" marR="0">
                        <a:lnSpc>
                          <a:spcPct val="107000"/>
                        </a:lnSpc>
                        <a:spcBef>
                          <a:spcPts val="175"/>
                        </a:spcBef>
                        <a:spcAft>
                          <a:spcPts val="0"/>
                        </a:spcAft>
                      </a:pPr>
                      <a:r>
                        <a:rPr lang="en-US" sz="1200" dirty="0">
                          <a:effectLst/>
                        </a:rPr>
                        <a:t>ART dosage </a:t>
                      </a:r>
                      <a:endParaRPr lang="en-US" sz="1200" dirty="0">
                        <a:effectLst/>
                        <a:latin typeface="Times New Roman" charset="0"/>
                        <a:ea typeface="Times New Roman" charset="0"/>
                      </a:endParaRPr>
                    </a:p>
                  </a:txBody>
                  <a:tcPr marL="0" marR="0" marT="0" marB="0"/>
                </a:tc>
                <a:tc>
                  <a:txBody>
                    <a:bodyPr/>
                    <a:lstStyle/>
                    <a:p>
                      <a:pPr marL="158115" marR="0">
                        <a:lnSpc>
                          <a:spcPct val="107000"/>
                        </a:lnSpc>
                        <a:spcBef>
                          <a:spcPts val="175"/>
                        </a:spcBef>
                        <a:spcAft>
                          <a:spcPts val="0"/>
                        </a:spcAft>
                      </a:pPr>
                      <a:r>
                        <a:rPr lang="en-US" sz="1200" dirty="0" err="1">
                          <a:effectLst/>
                        </a:rPr>
                        <a:t>Rifabutin</a:t>
                      </a:r>
                      <a:r>
                        <a:rPr lang="en-US" sz="1200" dirty="0">
                          <a:effectLst/>
                        </a:rPr>
                        <a:t> dosage</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614750">
                <a:tc>
                  <a:txBody>
                    <a:bodyPr/>
                    <a:lstStyle/>
                    <a:p>
                      <a:pPr marL="71755" marR="0">
                        <a:lnSpc>
                          <a:spcPct val="107000"/>
                        </a:lnSpc>
                        <a:spcBef>
                          <a:spcPts val="200"/>
                        </a:spcBef>
                        <a:spcAft>
                          <a:spcPts val="0"/>
                        </a:spcAft>
                      </a:pPr>
                      <a:r>
                        <a:rPr lang="en-US" sz="1200" dirty="0">
                          <a:effectLst/>
                        </a:rPr>
                        <a:t>EFV</a:t>
                      </a:r>
                      <a:endParaRPr lang="en-US" sz="1200" dirty="0">
                        <a:effectLst/>
                        <a:latin typeface="Times New Roman" charset="0"/>
                        <a:ea typeface="Times New Roman" charset="0"/>
                      </a:endParaRPr>
                    </a:p>
                  </a:txBody>
                  <a:tcPr marL="0" marR="0" marT="0" marB="0"/>
                </a:tc>
                <a:tc>
                  <a:txBody>
                    <a:bodyPr/>
                    <a:lstStyle/>
                    <a:p>
                      <a:pPr marL="179070" marR="0">
                        <a:lnSpc>
                          <a:spcPct val="107000"/>
                        </a:lnSpc>
                        <a:spcBef>
                          <a:spcPts val="200"/>
                        </a:spcBef>
                        <a:spcAft>
                          <a:spcPts val="0"/>
                        </a:spcAft>
                      </a:pPr>
                      <a:r>
                        <a:rPr lang="en-US" sz="1200" dirty="0">
                          <a:effectLst/>
                        </a:rPr>
                        <a:t>No change</a:t>
                      </a:r>
                      <a:endParaRPr lang="en-US" sz="1200" dirty="0">
                        <a:effectLst/>
                        <a:latin typeface="Times New Roman" charset="0"/>
                        <a:ea typeface="Times New Roman" charset="0"/>
                      </a:endParaRPr>
                    </a:p>
                  </a:txBody>
                  <a:tcPr marL="0" marR="0" marT="0" marB="0"/>
                </a:tc>
                <a:tc>
                  <a:txBody>
                    <a:bodyPr/>
                    <a:lstStyle/>
                    <a:p>
                      <a:pPr marL="158115" marR="0">
                        <a:lnSpc>
                          <a:spcPct val="107000"/>
                        </a:lnSpc>
                        <a:spcBef>
                          <a:spcPts val="200"/>
                        </a:spcBef>
                        <a:spcAft>
                          <a:spcPts val="0"/>
                        </a:spcAft>
                      </a:pPr>
                      <a:r>
                        <a:rPr lang="en-US" sz="1200" dirty="0">
                          <a:effectLst/>
                        </a:rPr>
                        <a:t>Increase to 450 mg/day</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570553">
                <a:tc>
                  <a:txBody>
                    <a:bodyPr/>
                    <a:lstStyle/>
                    <a:p>
                      <a:pPr marL="71755" marR="0">
                        <a:lnSpc>
                          <a:spcPct val="107000"/>
                        </a:lnSpc>
                        <a:spcBef>
                          <a:spcPts val="110"/>
                        </a:spcBef>
                        <a:spcAft>
                          <a:spcPts val="0"/>
                        </a:spcAft>
                      </a:pPr>
                      <a:r>
                        <a:rPr lang="en-US" sz="1200" dirty="0">
                          <a:effectLst/>
                        </a:rPr>
                        <a:t>NVP</a:t>
                      </a:r>
                      <a:endParaRPr lang="en-US" sz="1200" dirty="0">
                        <a:effectLst/>
                        <a:latin typeface="Times New Roman" charset="0"/>
                        <a:ea typeface="Times New Roman" charset="0"/>
                      </a:endParaRPr>
                    </a:p>
                  </a:txBody>
                  <a:tcPr marL="0" marR="0" marT="0" marB="0"/>
                </a:tc>
                <a:tc>
                  <a:txBody>
                    <a:bodyPr/>
                    <a:lstStyle/>
                    <a:p>
                      <a:pPr marL="179070" marR="0">
                        <a:lnSpc>
                          <a:spcPct val="107000"/>
                        </a:lnSpc>
                        <a:spcBef>
                          <a:spcPts val="110"/>
                        </a:spcBef>
                        <a:spcAft>
                          <a:spcPts val="0"/>
                        </a:spcAft>
                      </a:pPr>
                      <a:r>
                        <a:rPr lang="en-US" sz="1200" dirty="0">
                          <a:effectLst/>
                        </a:rPr>
                        <a:t>No change</a:t>
                      </a:r>
                      <a:endParaRPr lang="en-US" sz="1200" dirty="0">
                        <a:effectLst/>
                        <a:latin typeface="Times New Roman" charset="0"/>
                        <a:ea typeface="Times New Roman" charset="0"/>
                      </a:endParaRPr>
                    </a:p>
                  </a:txBody>
                  <a:tcPr marL="0" marR="0" marT="0" marB="0"/>
                </a:tc>
                <a:tc>
                  <a:txBody>
                    <a:bodyPr/>
                    <a:lstStyle/>
                    <a:p>
                      <a:pPr marL="158115" marR="0">
                        <a:lnSpc>
                          <a:spcPct val="107000"/>
                        </a:lnSpc>
                        <a:spcBef>
                          <a:spcPts val="110"/>
                        </a:spcBef>
                        <a:spcAft>
                          <a:spcPts val="0"/>
                        </a:spcAft>
                      </a:pPr>
                      <a:r>
                        <a:rPr lang="en-US" sz="1200" dirty="0">
                          <a:effectLst/>
                        </a:rPr>
                        <a:t>300 mg/day</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570553">
                <a:tc>
                  <a:txBody>
                    <a:bodyPr/>
                    <a:lstStyle/>
                    <a:p>
                      <a:pPr marL="71755" marR="0">
                        <a:lnSpc>
                          <a:spcPct val="107000"/>
                        </a:lnSpc>
                        <a:spcBef>
                          <a:spcPts val="110"/>
                        </a:spcBef>
                        <a:spcAft>
                          <a:spcPts val="0"/>
                        </a:spcAft>
                      </a:pPr>
                      <a:r>
                        <a:rPr lang="en-US" sz="1200" dirty="0">
                          <a:effectLst/>
                        </a:rPr>
                        <a:t>ATV or RTV-boosted PIs</a:t>
                      </a:r>
                      <a:endParaRPr lang="en-US" sz="1200" dirty="0">
                        <a:effectLst/>
                        <a:latin typeface="Times New Roman" charset="0"/>
                        <a:ea typeface="Times New Roman" charset="0"/>
                      </a:endParaRPr>
                    </a:p>
                  </a:txBody>
                  <a:tcPr marL="0" marR="0" marT="0" marB="0"/>
                </a:tc>
                <a:tc>
                  <a:txBody>
                    <a:bodyPr/>
                    <a:lstStyle/>
                    <a:p>
                      <a:pPr marL="179070" marR="0">
                        <a:lnSpc>
                          <a:spcPct val="107000"/>
                        </a:lnSpc>
                        <a:spcBef>
                          <a:spcPts val="110"/>
                        </a:spcBef>
                        <a:spcAft>
                          <a:spcPts val="0"/>
                        </a:spcAft>
                      </a:pPr>
                      <a:r>
                        <a:rPr lang="en-US" sz="1200" dirty="0">
                          <a:effectLst/>
                        </a:rPr>
                        <a:t>No change</a:t>
                      </a:r>
                      <a:endParaRPr lang="en-US" sz="1200" dirty="0">
                        <a:effectLst/>
                        <a:latin typeface="Times New Roman" charset="0"/>
                        <a:ea typeface="Times New Roman" charset="0"/>
                      </a:endParaRPr>
                    </a:p>
                  </a:txBody>
                  <a:tcPr marL="0" marR="0" marT="0" marB="0"/>
                </a:tc>
                <a:tc>
                  <a:txBody>
                    <a:bodyPr/>
                    <a:lstStyle/>
                    <a:p>
                      <a:pPr marL="158115" marR="0">
                        <a:lnSpc>
                          <a:spcPct val="107000"/>
                        </a:lnSpc>
                        <a:spcBef>
                          <a:spcPts val="110"/>
                        </a:spcBef>
                        <a:spcAft>
                          <a:spcPts val="0"/>
                        </a:spcAft>
                      </a:pPr>
                      <a:r>
                        <a:rPr lang="en-US" sz="1200" dirty="0">
                          <a:effectLst/>
                        </a:rPr>
                        <a:t>Decrease to 150 mg/day (monitor ALT, neutrophils and visual symptoms at least monthly)</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869893">
                <a:tc gridSpan="3">
                  <a:txBody>
                    <a:bodyPr/>
                    <a:lstStyle/>
                    <a:p>
                      <a:pPr marL="71755" marR="566420">
                        <a:lnSpc>
                          <a:spcPts val="600"/>
                        </a:lnSpc>
                        <a:spcBef>
                          <a:spcPts val="245"/>
                        </a:spcBef>
                        <a:spcAft>
                          <a:spcPts val="0"/>
                        </a:spcAft>
                      </a:pPr>
                      <a:endParaRPr lang="en-US" sz="1200" dirty="0">
                        <a:effectLst/>
                      </a:endParaRPr>
                    </a:p>
                    <a:p>
                      <a:pPr marL="71755" marR="566420">
                        <a:lnSpc>
                          <a:spcPts val="600"/>
                        </a:lnSpc>
                        <a:spcBef>
                          <a:spcPts val="245"/>
                        </a:spcBef>
                        <a:spcAft>
                          <a:spcPts val="0"/>
                        </a:spcAft>
                      </a:pPr>
                      <a:endParaRPr lang="en-US" sz="1200" dirty="0">
                        <a:effectLst/>
                        <a:latin typeface="Times New Roman" charset="0"/>
                        <a:ea typeface="Times New Roman"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7322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Third-line ART Regimens</a:t>
            </a:r>
          </a:p>
        </p:txBody>
      </p:sp>
      <p:sp>
        <p:nvSpPr>
          <p:cNvPr id="3" name="Content Placeholder 2"/>
          <p:cNvSpPr>
            <a:spLocks noGrp="1"/>
          </p:cNvSpPr>
          <p:nvPr>
            <p:ph idx="1"/>
          </p:nvPr>
        </p:nvSpPr>
        <p:spPr>
          <a:xfrm>
            <a:off x="628650" y="2226469"/>
            <a:ext cx="8220075" cy="3263504"/>
          </a:xfrm>
        </p:spPr>
        <p:txBody>
          <a:bodyPr>
            <a:normAutofit lnSpcReduction="10000"/>
          </a:bodyPr>
          <a:lstStyle/>
          <a:p>
            <a:r>
              <a:rPr lang="en-US" dirty="0"/>
              <a:t>Indicated for patients with documented PI resistance</a:t>
            </a:r>
          </a:p>
          <a:p>
            <a:r>
              <a:rPr lang="en-US" dirty="0"/>
              <a:t>Requires resistance testing before regimen chosen</a:t>
            </a:r>
          </a:p>
          <a:p>
            <a:r>
              <a:rPr lang="en-US" dirty="0"/>
              <a:t>Must have been on PI-based second line regimen for longer than 1 year</a:t>
            </a:r>
          </a:p>
          <a:p>
            <a:r>
              <a:rPr lang="en-US" dirty="0"/>
              <a:t>Criteria for resistance testing on second-line ART</a:t>
            </a:r>
          </a:p>
          <a:p>
            <a:pPr lvl="1"/>
            <a:r>
              <a:rPr lang="en-US" dirty="0"/>
              <a:t>2 or 3 VL &gt; 1000 copies/mL in 6 month period</a:t>
            </a:r>
          </a:p>
          <a:p>
            <a:pPr lvl="1"/>
            <a:r>
              <a:rPr lang="en-US" dirty="0"/>
              <a:t>Exception- error of not double dosing of LPV/r with rifampicin</a:t>
            </a:r>
          </a:p>
        </p:txBody>
      </p:sp>
    </p:spTree>
    <p:extLst>
      <p:ext uri="{BB962C8B-B14F-4D97-AF65-F5344CB8AC3E}">
        <p14:creationId xmlns:p14="http://schemas.microsoft.com/office/powerpoint/2010/main" val="2097047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7456966"/>
              </p:ext>
            </p:extLst>
          </p:nvPr>
        </p:nvGraphicFramePr>
        <p:xfrm>
          <a:off x="1038225" y="1066800"/>
          <a:ext cx="6581775" cy="476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400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4924457"/>
              </p:ext>
            </p:extLst>
          </p:nvPr>
        </p:nvGraphicFramePr>
        <p:xfrm>
          <a:off x="574589" y="1450374"/>
          <a:ext cx="7997911" cy="3814363"/>
        </p:xfrm>
        <a:graphic>
          <a:graphicData uri="http://schemas.openxmlformats.org/drawingml/2006/table">
            <a:tbl>
              <a:tblPr firstRow="1" firstCol="1" lastRow="1" lastCol="1" bandRow="1" bandCol="1">
                <a:tableStyleId>{5C22544A-7EE6-4342-B048-85BDC9FD1C3A}</a:tableStyleId>
              </a:tblPr>
              <a:tblGrid>
                <a:gridCol w="3921840">
                  <a:extLst>
                    <a:ext uri="{9D8B030D-6E8A-4147-A177-3AD203B41FA5}">
                      <a16:colId xmlns:a16="http://schemas.microsoft.com/office/drawing/2014/main" val="20000"/>
                    </a:ext>
                  </a:extLst>
                </a:gridCol>
                <a:gridCol w="4076071">
                  <a:extLst>
                    <a:ext uri="{9D8B030D-6E8A-4147-A177-3AD203B41FA5}">
                      <a16:colId xmlns:a16="http://schemas.microsoft.com/office/drawing/2014/main" val="20001"/>
                    </a:ext>
                  </a:extLst>
                </a:gridCol>
              </a:tblGrid>
              <a:tr h="616552">
                <a:tc gridSpan="2">
                  <a:txBody>
                    <a:bodyPr/>
                    <a:lstStyle/>
                    <a:p>
                      <a:pPr marL="0" marR="0">
                        <a:lnSpc>
                          <a:spcPct val="107000"/>
                        </a:lnSpc>
                        <a:spcBef>
                          <a:spcPts val="5"/>
                        </a:spcBef>
                        <a:spcAft>
                          <a:spcPts val="0"/>
                        </a:spcAft>
                      </a:pPr>
                      <a:r>
                        <a:rPr lang="en-US" sz="600" dirty="0">
                          <a:effectLst/>
                        </a:rPr>
                        <a:t> </a:t>
                      </a:r>
                      <a:endParaRPr lang="en-US" sz="800" dirty="0">
                        <a:effectLst/>
                      </a:endParaRPr>
                    </a:p>
                    <a:p>
                      <a:pPr marL="71755" marR="260350" algn="ctr">
                        <a:lnSpc>
                          <a:spcPct val="77000"/>
                        </a:lnSpc>
                        <a:spcBef>
                          <a:spcPts val="0"/>
                        </a:spcBef>
                        <a:spcAft>
                          <a:spcPts val="0"/>
                        </a:spcAft>
                      </a:pPr>
                      <a:r>
                        <a:rPr lang="en-US" sz="2100" dirty="0">
                          <a:effectLst/>
                          <a:latin typeface="+mn-lt"/>
                          <a:ea typeface="+mn-ea"/>
                        </a:rPr>
                        <a:t>Drugs</a:t>
                      </a:r>
                      <a:r>
                        <a:rPr lang="en-US" sz="2100" baseline="0" dirty="0">
                          <a:effectLst/>
                          <a:latin typeface="+mn-lt"/>
                          <a:ea typeface="+mn-ea"/>
                        </a:rPr>
                        <a:t> available for third-line ART</a:t>
                      </a:r>
                      <a:endParaRPr lang="en-US" sz="2100" dirty="0">
                        <a:effectLst/>
                        <a:latin typeface="Times New Roman" charset="0"/>
                        <a:ea typeface="Times New Roman" charset="0"/>
                      </a:endParaRPr>
                    </a:p>
                  </a:txBody>
                  <a:tcPr marL="0" marR="0" marT="0" marB="0"/>
                </a:tc>
                <a:tc hMerge="1">
                  <a:txBody>
                    <a:bodyPr/>
                    <a:lstStyle/>
                    <a:p>
                      <a:endParaRPr lang="en-US"/>
                    </a:p>
                  </a:txBody>
                  <a:tcPr/>
                </a:tc>
                <a:extLst>
                  <a:ext uri="{0D108BD9-81ED-4DB2-BD59-A6C34878D82A}">
                    <a16:rowId xmlns:a16="http://schemas.microsoft.com/office/drawing/2014/main" val="10000"/>
                  </a:ext>
                </a:extLst>
              </a:tr>
              <a:tr h="399270">
                <a:tc>
                  <a:txBody>
                    <a:bodyPr/>
                    <a:lstStyle/>
                    <a:p>
                      <a:pPr marL="71755" marR="0">
                        <a:lnSpc>
                          <a:spcPct val="107000"/>
                        </a:lnSpc>
                        <a:spcBef>
                          <a:spcPts val="175"/>
                        </a:spcBef>
                        <a:spcAft>
                          <a:spcPts val="0"/>
                        </a:spcAft>
                      </a:pPr>
                      <a:r>
                        <a:rPr lang="en-US" sz="1400" dirty="0">
                          <a:effectLst/>
                          <a:latin typeface="Times New Roman" charset="0"/>
                          <a:ea typeface="Times New Roman" charset="0"/>
                        </a:rPr>
                        <a:t>PI</a:t>
                      </a:r>
                    </a:p>
                  </a:txBody>
                  <a:tcPr marL="0" marR="0" marT="0" marB="0"/>
                </a:tc>
                <a:tc>
                  <a:txBody>
                    <a:bodyPr/>
                    <a:lstStyle/>
                    <a:p>
                      <a:pPr marL="98425" marR="0">
                        <a:lnSpc>
                          <a:spcPct val="107000"/>
                        </a:lnSpc>
                        <a:spcBef>
                          <a:spcPts val="175"/>
                        </a:spcBef>
                        <a:spcAft>
                          <a:spcPts val="0"/>
                        </a:spcAft>
                      </a:pPr>
                      <a:r>
                        <a:rPr lang="en-US" sz="1400" dirty="0" err="1">
                          <a:effectLst/>
                          <a:latin typeface="+mn-lt"/>
                          <a:ea typeface="+mn-ea"/>
                        </a:rPr>
                        <a:t>Darunavir</a:t>
                      </a:r>
                      <a:r>
                        <a:rPr lang="en-US" sz="1400" baseline="0" dirty="0">
                          <a:effectLst/>
                          <a:latin typeface="+mn-lt"/>
                          <a:ea typeface="+mn-ea"/>
                        </a:rPr>
                        <a:t> (DRV)</a:t>
                      </a:r>
                      <a:endParaRPr lang="en-US" sz="1400" dirty="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430198">
                <a:tc>
                  <a:txBody>
                    <a:bodyPr/>
                    <a:lstStyle/>
                    <a:p>
                      <a:pPr marL="71755" marR="0">
                        <a:lnSpc>
                          <a:spcPct val="107000"/>
                        </a:lnSpc>
                        <a:spcBef>
                          <a:spcPts val="200"/>
                        </a:spcBef>
                        <a:spcAft>
                          <a:spcPts val="0"/>
                        </a:spcAft>
                      </a:pPr>
                      <a:r>
                        <a:rPr lang="en-US" sz="1400" dirty="0" err="1">
                          <a:solidFill>
                            <a:schemeClr val="tx1"/>
                          </a:solidFill>
                          <a:effectLst/>
                          <a:latin typeface="+mn-lt"/>
                          <a:ea typeface="+mn-ea"/>
                        </a:rPr>
                        <a:t>InSTI</a:t>
                      </a:r>
                      <a:endParaRPr lang="en-US" sz="1400" dirty="0">
                        <a:solidFill>
                          <a:schemeClr val="tx1"/>
                        </a:solidFill>
                        <a:effectLst/>
                        <a:latin typeface="Times New Roman" charset="0"/>
                        <a:ea typeface="Times New Roman" charset="0"/>
                      </a:endParaRPr>
                    </a:p>
                  </a:txBody>
                  <a:tcPr marL="0" marR="0" marT="0" marB="0">
                    <a:solidFill>
                      <a:schemeClr val="accent3">
                        <a:lumMod val="40000"/>
                        <a:lumOff val="60000"/>
                      </a:schemeClr>
                    </a:solidFill>
                  </a:tcPr>
                </a:tc>
                <a:tc>
                  <a:txBody>
                    <a:bodyPr/>
                    <a:lstStyle/>
                    <a:p>
                      <a:pPr marL="98425" marR="0">
                        <a:lnSpc>
                          <a:spcPct val="107000"/>
                        </a:lnSpc>
                        <a:spcBef>
                          <a:spcPts val="200"/>
                        </a:spcBef>
                        <a:spcAft>
                          <a:spcPts val="0"/>
                        </a:spcAft>
                      </a:pPr>
                      <a:r>
                        <a:rPr lang="en-US" sz="1400" dirty="0" err="1">
                          <a:solidFill>
                            <a:schemeClr val="tx1"/>
                          </a:solidFill>
                          <a:effectLst/>
                          <a:latin typeface="+mn-lt"/>
                          <a:ea typeface="+mn-ea"/>
                        </a:rPr>
                        <a:t>Dolutegravir</a:t>
                      </a:r>
                      <a:r>
                        <a:rPr lang="en-US" sz="1400" baseline="0" dirty="0">
                          <a:solidFill>
                            <a:schemeClr val="tx1"/>
                          </a:solidFill>
                          <a:effectLst/>
                          <a:latin typeface="+mn-lt"/>
                          <a:ea typeface="+mn-ea"/>
                        </a:rPr>
                        <a:t> (DTG)</a:t>
                      </a:r>
                      <a:endParaRPr lang="en-US" sz="1400" dirty="0">
                        <a:solidFill>
                          <a:schemeClr val="tx1"/>
                        </a:solidFill>
                        <a:effectLst/>
                        <a:latin typeface="Times New Roman" charset="0"/>
                        <a:ea typeface="Times New Roman" charset="0"/>
                      </a:endParaRPr>
                    </a:p>
                  </a:txBody>
                  <a:tcPr marL="0" marR="0" marT="0" marB="0">
                    <a:solidFill>
                      <a:schemeClr val="accent3">
                        <a:lumMod val="40000"/>
                        <a:lumOff val="60000"/>
                      </a:schemeClr>
                    </a:solidFill>
                  </a:tcPr>
                </a:tc>
                <a:extLst>
                  <a:ext uri="{0D108BD9-81ED-4DB2-BD59-A6C34878D82A}">
                    <a16:rowId xmlns:a16="http://schemas.microsoft.com/office/drawing/2014/main" val="10002"/>
                  </a:ext>
                </a:extLst>
              </a:tr>
              <a:tr h="429383">
                <a:tc>
                  <a:txBody>
                    <a:bodyPr/>
                    <a:lstStyle/>
                    <a:p>
                      <a:pPr marL="71755" marR="0">
                        <a:lnSpc>
                          <a:spcPct val="107000"/>
                        </a:lnSpc>
                        <a:spcBef>
                          <a:spcPts val="110"/>
                        </a:spcBef>
                        <a:spcAft>
                          <a:spcPts val="0"/>
                        </a:spcAft>
                      </a:pPr>
                      <a:r>
                        <a:rPr lang="en-US" sz="1400" dirty="0" err="1">
                          <a:solidFill>
                            <a:schemeClr val="tx1"/>
                          </a:solidFill>
                          <a:effectLst/>
                          <a:latin typeface="+mn-lt"/>
                          <a:ea typeface="+mn-ea"/>
                        </a:rPr>
                        <a:t>InSTI</a:t>
                      </a:r>
                      <a:endParaRPr lang="en-US" sz="1400" dirty="0">
                        <a:solidFill>
                          <a:schemeClr val="tx1"/>
                        </a:solidFill>
                        <a:effectLst/>
                        <a:latin typeface="Times New Roman" charset="0"/>
                        <a:ea typeface="Times New Roman" charset="0"/>
                      </a:endParaRPr>
                    </a:p>
                  </a:txBody>
                  <a:tcPr marL="0" marR="0" marT="0" marB="0">
                    <a:solidFill>
                      <a:schemeClr val="accent1">
                        <a:lumMod val="40000"/>
                        <a:lumOff val="60000"/>
                      </a:schemeClr>
                    </a:solidFill>
                  </a:tcPr>
                </a:tc>
                <a:tc>
                  <a:txBody>
                    <a:bodyPr/>
                    <a:lstStyle/>
                    <a:p>
                      <a:pPr marL="98425" marR="78105">
                        <a:lnSpc>
                          <a:spcPct val="112000"/>
                        </a:lnSpc>
                        <a:spcBef>
                          <a:spcPts val="110"/>
                        </a:spcBef>
                        <a:spcAft>
                          <a:spcPts val="0"/>
                        </a:spcAft>
                      </a:pPr>
                      <a:r>
                        <a:rPr lang="en-US" sz="1400" dirty="0" err="1">
                          <a:solidFill>
                            <a:schemeClr val="tx1"/>
                          </a:solidFill>
                          <a:effectLst/>
                          <a:latin typeface="+mn-lt"/>
                          <a:ea typeface="+mn-ea"/>
                        </a:rPr>
                        <a:t>Raltegravir</a:t>
                      </a:r>
                      <a:r>
                        <a:rPr lang="en-US" sz="1400" baseline="0" dirty="0">
                          <a:solidFill>
                            <a:schemeClr val="tx1"/>
                          </a:solidFill>
                          <a:effectLst/>
                          <a:latin typeface="+mn-lt"/>
                          <a:ea typeface="+mn-ea"/>
                        </a:rPr>
                        <a:t> (RAL)</a:t>
                      </a:r>
                      <a:endParaRPr lang="en-US" sz="1400" dirty="0">
                        <a:solidFill>
                          <a:schemeClr val="tx1"/>
                        </a:solidFill>
                        <a:effectLst/>
                        <a:latin typeface="Times New Roman" charset="0"/>
                        <a:ea typeface="Times New Roman"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3"/>
                  </a:ext>
                </a:extLst>
              </a:tr>
              <a:tr h="485938">
                <a:tc>
                  <a:txBody>
                    <a:bodyPr/>
                    <a:lstStyle/>
                    <a:p>
                      <a:pPr marL="71755" marR="0">
                        <a:lnSpc>
                          <a:spcPct val="107000"/>
                        </a:lnSpc>
                        <a:spcBef>
                          <a:spcPts val="110"/>
                        </a:spcBef>
                        <a:spcAft>
                          <a:spcPts val="0"/>
                        </a:spcAft>
                      </a:pPr>
                      <a:r>
                        <a:rPr lang="en-US" sz="1400" dirty="0">
                          <a:solidFill>
                            <a:schemeClr val="tx1"/>
                          </a:solidFill>
                          <a:effectLst/>
                          <a:latin typeface="+mn-lt"/>
                          <a:ea typeface="+mn-ea"/>
                        </a:rPr>
                        <a:t>NNRTIs</a:t>
                      </a:r>
                      <a:endParaRPr lang="en-US" sz="1400" dirty="0">
                        <a:solidFill>
                          <a:schemeClr val="tx1"/>
                        </a:solidFill>
                        <a:effectLst/>
                        <a:latin typeface="Times New Roman" charset="0"/>
                        <a:ea typeface="Times New Roman" charset="0"/>
                      </a:endParaRPr>
                    </a:p>
                  </a:txBody>
                  <a:tcPr marL="0" marR="0" marT="0" marB="0">
                    <a:solidFill>
                      <a:schemeClr val="accent3">
                        <a:lumMod val="40000"/>
                        <a:lumOff val="60000"/>
                      </a:schemeClr>
                    </a:solidFill>
                  </a:tcPr>
                </a:tc>
                <a:tc>
                  <a:txBody>
                    <a:bodyPr/>
                    <a:lstStyle/>
                    <a:p>
                      <a:pPr marL="98425" marR="0">
                        <a:lnSpc>
                          <a:spcPct val="107000"/>
                        </a:lnSpc>
                        <a:spcBef>
                          <a:spcPts val="110"/>
                        </a:spcBef>
                        <a:spcAft>
                          <a:spcPts val="0"/>
                        </a:spcAft>
                      </a:pPr>
                      <a:r>
                        <a:rPr lang="en-US" sz="1400" dirty="0" err="1">
                          <a:solidFill>
                            <a:schemeClr val="tx1"/>
                          </a:solidFill>
                          <a:effectLst/>
                          <a:latin typeface="+mn-lt"/>
                          <a:ea typeface="+mn-ea"/>
                        </a:rPr>
                        <a:t>Etravirine</a:t>
                      </a:r>
                      <a:r>
                        <a:rPr lang="en-US" sz="1400" dirty="0">
                          <a:solidFill>
                            <a:schemeClr val="tx1"/>
                          </a:solidFill>
                          <a:effectLst/>
                          <a:latin typeface="+mn-lt"/>
                          <a:ea typeface="+mn-ea"/>
                        </a:rPr>
                        <a:t> (ETR)</a:t>
                      </a:r>
                    </a:p>
                    <a:p>
                      <a:pPr marL="98425" marR="0">
                        <a:lnSpc>
                          <a:spcPct val="107000"/>
                        </a:lnSpc>
                        <a:spcBef>
                          <a:spcPts val="110"/>
                        </a:spcBef>
                        <a:spcAft>
                          <a:spcPts val="0"/>
                        </a:spcAft>
                      </a:pPr>
                      <a:r>
                        <a:rPr lang="en-US" sz="1400" dirty="0" err="1">
                          <a:solidFill>
                            <a:schemeClr val="tx1"/>
                          </a:solidFill>
                          <a:effectLst/>
                          <a:latin typeface="+mn-lt"/>
                          <a:ea typeface="+mn-ea"/>
                        </a:rPr>
                        <a:t>Rilpivirine</a:t>
                      </a:r>
                      <a:r>
                        <a:rPr lang="en-US" sz="1400" dirty="0">
                          <a:solidFill>
                            <a:schemeClr val="tx1"/>
                          </a:solidFill>
                          <a:effectLst/>
                          <a:latin typeface="+mn-lt"/>
                          <a:ea typeface="+mn-ea"/>
                        </a:rPr>
                        <a:t> (RPV)</a:t>
                      </a:r>
                      <a:endParaRPr lang="en-US" sz="1400" dirty="0">
                        <a:solidFill>
                          <a:schemeClr val="tx1"/>
                        </a:solidFill>
                        <a:effectLst/>
                        <a:latin typeface="Times New Roman" charset="0"/>
                        <a:ea typeface="Times New Roman" charset="0"/>
                      </a:endParaRPr>
                    </a:p>
                  </a:txBody>
                  <a:tcPr marL="0" marR="0" marT="0" marB="0">
                    <a:solidFill>
                      <a:schemeClr val="bg1">
                        <a:lumMod val="85000"/>
                      </a:schemeClr>
                    </a:solidFill>
                  </a:tcPr>
                </a:tc>
                <a:extLst>
                  <a:ext uri="{0D108BD9-81ED-4DB2-BD59-A6C34878D82A}">
                    <a16:rowId xmlns:a16="http://schemas.microsoft.com/office/drawing/2014/main" val="10004"/>
                  </a:ext>
                </a:extLst>
              </a:tr>
              <a:tr h="481561">
                <a:tc>
                  <a:txBody>
                    <a:bodyPr/>
                    <a:lstStyle/>
                    <a:p>
                      <a:pPr marL="71755" marR="0" indent="0" algn="l" defTabSz="914400" rtl="0" eaLnBrk="1" fontAlgn="auto" latinLnBrk="0" hangingPunct="1">
                        <a:lnSpc>
                          <a:spcPct val="107000"/>
                        </a:lnSpc>
                        <a:spcBef>
                          <a:spcPts val="110"/>
                        </a:spcBef>
                        <a:spcAft>
                          <a:spcPts val="0"/>
                        </a:spcAft>
                        <a:buClrTx/>
                        <a:buSzTx/>
                        <a:buFontTx/>
                        <a:buNone/>
                        <a:tabLst/>
                        <a:defRPr/>
                      </a:pPr>
                      <a:r>
                        <a:rPr lang="en-US" sz="1400" dirty="0">
                          <a:effectLst/>
                        </a:rPr>
                        <a:t>CCR5 blocker</a:t>
                      </a:r>
                      <a:endParaRPr lang="en-US" sz="1400" dirty="0">
                        <a:effectLst/>
                        <a:latin typeface="Times New Roman" charset="0"/>
                        <a:ea typeface="Times New Roman" charset="0"/>
                      </a:endParaRPr>
                    </a:p>
                    <a:p>
                      <a:pPr marL="71755" marR="0">
                        <a:lnSpc>
                          <a:spcPct val="107000"/>
                        </a:lnSpc>
                        <a:spcBef>
                          <a:spcPts val="110"/>
                        </a:spcBef>
                        <a:spcAft>
                          <a:spcPts val="0"/>
                        </a:spcAft>
                      </a:pPr>
                      <a:endParaRPr lang="en-US" sz="1400" dirty="0">
                        <a:effectLst/>
                        <a:latin typeface="Times New Roman" charset="0"/>
                        <a:ea typeface="Times New Roman" charset="0"/>
                      </a:endParaRPr>
                    </a:p>
                  </a:txBody>
                  <a:tcPr marL="0" marR="0" marT="0" marB="0"/>
                </a:tc>
                <a:tc>
                  <a:txBody>
                    <a:bodyPr/>
                    <a:lstStyle/>
                    <a:p>
                      <a:pPr marL="98425" marR="0" indent="0" algn="l" defTabSz="914400" rtl="0" eaLnBrk="1" fontAlgn="auto" latinLnBrk="0" hangingPunct="1">
                        <a:lnSpc>
                          <a:spcPct val="107000"/>
                        </a:lnSpc>
                        <a:spcBef>
                          <a:spcPts val="110"/>
                        </a:spcBef>
                        <a:spcAft>
                          <a:spcPts val="0"/>
                        </a:spcAft>
                        <a:buClrTx/>
                        <a:buSzTx/>
                        <a:buFontTx/>
                        <a:buNone/>
                        <a:tabLst/>
                        <a:defRPr/>
                      </a:pPr>
                      <a:r>
                        <a:rPr lang="en-US" sz="1400" dirty="0" err="1">
                          <a:effectLst/>
                        </a:rPr>
                        <a:t>Maraviroc</a:t>
                      </a:r>
                      <a:r>
                        <a:rPr lang="en-US" sz="1400" dirty="0">
                          <a:effectLst/>
                        </a:rPr>
                        <a:t> (MVC)</a:t>
                      </a:r>
                      <a:endParaRPr lang="en-US" sz="1400" dirty="0">
                        <a:effectLst/>
                        <a:latin typeface="Times New Roman" charset="0"/>
                        <a:ea typeface="Times New Roman" charset="0"/>
                      </a:endParaRPr>
                    </a:p>
                    <a:p>
                      <a:pPr marL="98425" marR="0">
                        <a:lnSpc>
                          <a:spcPct val="107000"/>
                        </a:lnSpc>
                        <a:spcBef>
                          <a:spcPts val="110"/>
                        </a:spcBef>
                        <a:spcAft>
                          <a:spcPts val="0"/>
                        </a:spcAft>
                      </a:pPr>
                      <a:endParaRPr lang="en-US" sz="1400" dirty="0">
                        <a:effectLst/>
                        <a:latin typeface="Times New Roman" charset="0"/>
                        <a:ea typeface="Times New Roman" charset="0"/>
                      </a:endParaRPr>
                    </a:p>
                  </a:txBody>
                  <a:tcPr marL="0" marR="0" marT="0" marB="0"/>
                </a:tc>
                <a:extLst>
                  <a:ext uri="{0D108BD9-81ED-4DB2-BD59-A6C34878D82A}">
                    <a16:rowId xmlns:a16="http://schemas.microsoft.com/office/drawing/2014/main" val="10005"/>
                  </a:ext>
                </a:extLst>
              </a:tr>
              <a:tr h="971461">
                <a:tc gridSpan="2">
                  <a:txBody>
                    <a:bodyPr/>
                    <a:lstStyle/>
                    <a:p>
                      <a:pPr marL="71755" marR="213360">
                        <a:lnSpc>
                          <a:spcPts val="600"/>
                        </a:lnSpc>
                        <a:spcBef>
                          <a:spcPts val="245"/>
                        </a:spcBef>
                        <a:spcAft>
                          <a:spcPts val="0"/>
                        </a:spcAft>
                      </a:pPr>
                      <a:endParaRPr lang="en-US" sz="1400" dirty="0">
                        <a:effectLst/>
                      </a:endParaRPr>
                    </a:p>
                    <a:p>
                      <a:pPr marL="71755" marR="213360">
                        <a:lnSpc>
                          <a:spcPts val="600"/>
                        </a:lnSpc>
                        <a:spcBef>
                          <a:spcPts val="245"/>
                        </a:spcBef>
                        <a:spcAft>
                          <a:spcPts val="0"/>
                        </a:spcAft>
                      </a:pPr>
                      <a:endParaRPr lang="en-US" sz="1400" dirty="0">
                        <a:solidFill>
                          <a:schemeClr val="tx1"/>
                        </a:solidFill>
                        <a:effectLst/>
                      </a:endParaRPr>
                    </a:p>
                    <a:p>
                      <a:pPr marL="71755" marR="213360">
                        <a:lnSpc>
                          <a:spcPts val="600"/>
                        </a:lnSpc>
                        <a:spcBef>
                          <a:spcPts val="245"/>
                        </a:spcBef>
                        <a:spcAft>
                          <a:spcPts val="0"/>
                        </a:spcAft>
                      </a:pPr>
                      <a:r>
                        <a:rPr lang="en-US" sz="1400" dirty="0">
                          <a:solidFill>
                            <a:schemeClr val="tx1"/>
                          </a:solidFill>
                          <a:effectLst/>
                        </a:rPr>
                        <a:t>First-generation</a:t>
                      </a:r>
                      <a:r>
                        <a:rPr lang="en-US" sz="1400" baseline="0" dirty="0">
                          <a:solidFill>
                            <a:schemeClr val="tx1"/>
                          </a:solidFill>
                          <a:effectLst/>
                        </a:rPr>
                        <a:t> NNRTIs (NVP &amp; EFV) have no place in third-line therapy as they do not impair viral fitness</a:t>
                      </a:r>
                      <a:endParaRPr lang="en-US" sz="1400" dirty="0">
                        <a:solidFill>
                          <a:schemeClr val="tx1"/>
                        </a:solidFill>
                        <a:effectLst/>
                      </a:endParaRPr>
                    </a:p>
                  </a:txBody>
                  <a:tcPr marL="0" marR="0" marT="0" marB="0">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9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1"/>
          <p:cNvSpPr>
            <a:spLocks noGrp="1"/>
          </p:cNvSpPr>
          <p:nvPr>
            <p:ph type="body" sz="quarter" idx="10"/>
          </p:nvPr>
        </p:nvSpPr>
        <p:spPr>
          <a:xfrm>
            <a:off x="1433162" y="1153012"/>
            <a:ext cx="5734005" cy="255546"/>
          </a:xfrm>
        </p:spPr>
        <p:txBody>
          <a:bodyPr>
            <a:normAutofit fontScale="85000" lnSpcReduction="20000"/>
          </a:bodyPr>
          <a:lstStyle/>
          <a:p>
            <a:r>
              <a:rPr lang="en-US" altLang="en-US" sz="1732" dirty="0">
                <a:solidFill>
                  <a:schemeClr val="tx1"/>
                </a:solidFill>
                <a:latin typeface="+mn-lt"/>
                <a:ea typeface="Arial" charset="0"/>
                <a:cs typeface="Arial" charset="0"/>
              </a:rPr>
              <a:t>Decline in HIV incidence and mortality over time</a:t>
            </a:r>
          </a:p>
        </p:txBody>
      </p:sp>
      <p:cxnSp>
        <p:nvCxnSpPr>
          <p:cNvPr id="7" name="Straight Connector 6"/>
          <p:cNvCxnSpPr/>
          <p:nvPr/>
        </p:nvCxnSpPr>
        <p:spPr>
          <a:xfrm>
            <a:off x="1433163" y="1542950"/>
            <a:ext cx="6402904" cy="1018"/>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8" name="Chart 7"/>
          <p:cNvGraphicFramePr>
            <a:graphicFrameLocks/>
          </p:cNvGraphicFramePr>
          <p:nvPr/>
        </p:nvGraphicFramePr>
        <p:xfrm>
          <a:off x="1312163" y="1543967"/>
          <a:ext cx="6523902" cy="3836088"/>
        </p:xfrm>
        <a:graphic>
          <a:graphicData uri="http://schemas.openxmlformats.org/drawingml/2006/chart">
            <c:chart xmlns:c="http://schemas.openxmlformats.org/drawingml/2006/chart" xmlns:r="http://schemas.openxmlformats.org/officeDocument/2006/relationships" r:id="rId2"/>
          </a:graphicData>
        </a:graphic>
      </p:graphicFrame>
      <p:sp>
        <p:nvSpPr>
          <p:cNvPr id="57349" name="TextBox 4"/>
          <p:cNvSpPr txBox="1">
            <a:spLocks noChangeArrowheads="1"/>
          </p:cNvSpPr>
          <p:nvPr/>
        </p:nvSpPr>
        <p:spPr bwMode="auto">
          <a:xfrm>
            <a:off x="1607260" y="5402611"/>
            <a:ext cx="2329439" cy="2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fr-CH" altLang="en-US" sz="898"/>
              <a:t>Source: UNAIDS/WHO estimates.</a:t>
            </a:r>
          </a:p>
        </p:txBody>
      </p:sp>
      <p:pic>
        <p:nvPicPr>
          <p:cNvPr id="9" name="Picture 8"/>
          <p:cNvPicPr>
            <a:picLocks noChangeAspect="1"/>
          </p:cNvPicPr>
          <p:nvPr/>
        </p:nvPicPr>
        <p:blipFill rotWithShape="1">
          <a:blip r:embed="rId3"/>
          <a:srcRect l="4651" t="23226" r="4651" b="23399"/>
          <a:stretch/>
        </p:blipFill>
        <p:spPr>
          <a:xfrm>
            <a:off x="6736905" y="5380054"/>
            <a:ext cx="1099161" cy="485132"/>
          </a:xfrm>
          <a:prstGeom prst="rect">
            <a:avLst/>
          </a:prstGeom>
        </p:spPr>
      </p:pic>
    </p:spTree>
    <p:extLst>
      <p:ext uri="{BB962C8B-B14F-4D97-AF65-F5344CB8AC3E}">
        <p14:creationId xmlns:p14="http://schemas.microsoft.com/office/powerpoint/2010/main" val="96274237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438973"/>
              </p:ext>
            </p:extLst>
          </p:nvPr>
        </p:nvGraphicFramePr>
        <p:xfrm>
          <a:off x="2949655" y="978694"/>
          <a:ext cx="3244691" cy="490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008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Outline of talk</a:t>
            </a:r>
          </a:p>
        </p:txBody>
      </p:sp>
      <p:sp>
        <p:nvSpPr>
          <p:cNvPr id="3" name="Content Placeholder 2"/>
          <p:cNvSpPr>
            <a:spLocks noGrp="1"/>
          </p:cNvSpPr>
          <p:nvPr>
            <p:ph idx="1"/>
          </p:nvPr>
        </p:nvSpPr>
        <p:spPr>
          <a:xfrm>
            <a:off x="1485900" y="2057400"/>
            <a:ext cx="6172200" cy="3615267"/>
          </a:xfrm>
        </p:spPr>
        <p:txBody>
          <a:bodyPr>
            <a:normAutofit fontScale="47500" lnSpcReduction="20000"/>
          </a:bodyPr>
          <a:lstStyle/>
          <a:p>
            <a:r>
              <a:rPr lang="en-US" b="1" dirty="0">
                <a:solidFill>
                  <a:schemeClr val="bg1">
                    <a:lumMod val="85000"/>
                  </a:schemeClr>
                </a:solidFill>
              </a:rPr>
              <a:t>Guidelines local versus International</a:t>
            </a:r>
          </a:p>
          <a:p>
            <a:endParaRPr lang="en-US" b="1" dirty="0">
              <a:solidFill>
                <a:schemeClr val="bg1">
                  <a:lumMod val="85000"/>
                </a:schemeClr>
              </a:solidFill>
            </a:endParaRPr>
          </a:p>
          <a:p>
            <a:r>
              <a:rPr lang="en-US" b="1" dirty="0">
                <a:solidFill>
                  <a:schemeClr val="bg1">
                    <a:lumMod val="85000"/>
                  </a:schemeClr>
                </a:solidFill>
              </a:rPr>
              <a:t>TEMPRANO Trial</a:t>
            </a:r>
          </a:p>
          <a:p>
            <a:endParaRPr lang="en-US" b="1" dirty="0">
              <a:solidFill>
                <a:schemeClr val="bg1">
                  <a:lumMod val="85000"/>
                </a:schemeClr>
              </a:solidFill>
            </a:endParaRPr>
          </a:p>
          <a:p>
            <a:r>
              <a:rPr lang="en-US" b="1" dirty="0">
                <a:solidFill>
                  <a:schemeClr val="bg1">
                    <a:lumMod val="85000"/>
                  </a:schemeClr>
                </a:solidFill>
              </a:rPr>
              <a:t>START Trial</a:t>
            </a:r>
          </a:p>
          <a:p>
            <a:endParaRPr lang="en-US" b="1" dirty="0"/>
          </a:p>
          <a:p>
            <a:r>
              <a:rPr lang="en-US" b="1" dirty="0">
                <a:solidFill>
                  <a:schemeClr val="bg2">
                    <a:lumMod val="90000"/>
                  </a:schemeClr>
                </a:solidFill>
              </a:rPr>
              <a:t>HPTN 052</a:t>
            </a:r>
          </a:p>
          <a:p>
            <a:endParaRPr lang="en-US" b="1" dirty="0">
              <a:solidFill>
                <a:schemeClr val="bg1">
                  <a:lumMod val="50000"/>
                </a:schemeClr>
              </a:solidFill>
            </a:endParaRPr>
          </a:p>
          <a:p>
            <a:r>
              <a:rPr lang="en-US" b="1" dirty="0">
                <a:solidFill>
                  <a:schemeClr val="bg1">
                    <a:lumMod val="85000"/>
                  </a:schemeClr>
                </a:solidFill>
              </a:rPr>
              <a:t>HIV Clinicians Society Guidelines- 2017</a:t>
            </a:r>
          </a:p>
          <a:p>
            <a:endParaRPr lang="en-US" b="1" dirty="0">
              <a:solidFill>
                <a:schemeClr val="bg1">
                  <a:lumMod val="50000"/>
                </a:schemeClr>
              </a:solidFill>
            </a:endParaRPr>
          </a:p>
          <a:p>
            <a:r>
              <a:rPr lang="en-US" b="1" dirty="0"/>
              <a:t>Isoniazid Preventative Therapy (IPT)</a:t>
            </a:r>
          </a:p>
          <a:p>
            <a:endParaRPr lang="en-US" b="1" dirty="0">
              <a:solidFill>
                <a:schemeClr val="accent3"/>
              </a:solidFill>
            </a:endParaRPr>
          </a:p>
          <a:p>
            <a:r>
              <a:rPr lang="en-US" b="1" dirty="0">
                <a:solidFill>
                  <a:schemeClr val="accent3"/>
                </a:solidFill>
              </a:rPr>
              <a:t>Conclusion </a:t>
            </a:r>
          </a:p>
        </p:txBody>
      </p:sp>
    </p:spTree>
    <p:extLst>
      <p:ext uri="{BB962C8B-B14F-4D97-AF65-F5344CB8AC3E}">
        <p14:creationId xmlns:p14="http://schemas.microsoft.com/office/powerpoint/2010/main" val="1923506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mn-lt"/>
              </a:rPr>
              <a:t>Isoniazid Preventive Therapy (IPT)</a:t>
            </a:r>
          </a:p>
        </p:txBody>
      </p:sp>
      <p:sp>
        <p:nvSpPr>
          <p:cNvPr id="4" name="Content Placeholder 3"/>
          <p:cNvSpPr>
            <a:spLocks noGrp="1"/>
          </p:cNvSpPr>
          <p:nvPr>
            <p:ph idx="1"/>
          </p:nvPr>
        </p:nvSpPr>
        <p:spPr/>
        <p:txBody>
          <a:bodyPr/>
          <a:lstStyle/>
          <a:p>
            <a:r>
              <a:rPr lang="en-US" dirty="0"/>
              <a:t>TEMPRANO : separate </a:t>
            </a:r>
            <a:r>
              <a:rPr lang="en-US" dirty="0" err="1"/>
              <a:t>randomisation</a:t>
            </a:r>
            <a:r>
              <a:rPr lang="en-US" dirty="0"/>
              <a:t> to 6 months of IPT</a:t>
            </a:r>
          </a:p>
          <a:p>
            <a:pPr lvl="1"/>
            <a:r>
              <a:rPr lang="en-US" dirty="0"/>
              <a:t>addition of IPT to ART- provided added protection against active TB disease</a:t>
            </a:r>
          </a:p>
          <a:p>
            <a:pPr lvl="1"/>
            <a:r>
              <a:rPr lang="en-US" dirty="0"/>
              <a:t>Benefit to patients with relatively high CD4 counts</a:t>
            </a:r>
          </a:p>
          <a:p>
            <a:r>
              <a:rPr lang="en-US" dirty="0" err="1"/>
              <a:t>Khayelitsha</a:t>
            </a:r>
            <a:r>
              <a:rPr lang="en-US" dirty="0"/>
              <a:t> study- placebo-controlled</a:t>
            </a:r>
          </a:p>
          <a:p>
            <a:pPr lvl="1"/>
            <a:r>
              <a:rPr lang="en-US" dirty="0"/>
              <a:t>12 months of IPT to patients on ART</a:t>
            </a:r>
          </a:p>
          <a:p>
            <a:pPr lvl="1"/>
            <a:r>
              <a:rPr lang="en-US" dirty="0"/>
              <a:t>reduced TB incidence by 37%</a:t>
            </a:r>
          </a:p>
        </p:txBody>
      </p:sp>
    </p:spTree>
    <p:extLst>
      <p:ext uri="{BB962C8B-B14F-4D97-AF65-F5344CB8AC3E}">
        <p14:creationId xmlns:p14="http://schemas.microsoft.com/office/powerpoint/2010/main" val="576234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826266"/>
              </p:ext>
            </p:extLst>
          </p:nvPr>
        </p:nvGraphicFramePr>
        <p:xfrm>
          <a:off x="838200" y="1152527"/>
          <a:ext cx="7096125" cy="4381501"/>
        </p:xfrm>
        <a:graphic>
          <a:graphicData uri="http://schemas.openxmlformats.org/drawingml/2006/table">
            <a:tbl>
              <a:tblPr firstRow="1" firstCol="1" lastRow="1" lastCol="1" bandRow="1" bandCol="1">
                <a:tableStyleId>{5C22544A-7EE6-4342-B048-85BDC9FD1C3A}</a:tableStyleId>
              </a:tblPr>
              <a:tblGrid>
                <a:gridCol w="1110659">
                  <a:extLst>
                    <a:ext uri="{9D8B030D-6E8A-4147-A177-3AD203B41FA5}">
                      <a16:colId xmlns:a16="http://schemas.microsoft.com/office/drawing/2014/main" val="20000"/>
                    </a:ext>
                  </a:extLst>
                </a:gridCol>
                <a:gridCol w="2396148">
                  <a:extLst>
                    <a:ext uri="{9D8B030D-6E8A-4147-A177-3AD203B41FA5}">
                      <a16:colId xmlns:a16="http://schemas.microsoft.com/office/drawing/2014/main" val="20001"/>
                    </a:ext>
                  </a:extLst>
                </a:gridCol>
                <a:gridCol w="3589318">
                  <a:extLst>
                    <a:ext uri="{9D8B030D-6E8A-4147-A177-3AD203B41FA5}">
                      <a16:colId xmlns:a16="http://schemas.microsoft.com/office/drawing/2014/main" val="20002"/>
                    </a:ext>
                  </a:extLst>
                </a:gridCol>
              </a:tblGrid>
              <a:tr h="613382">
                <a:tc gridSpan="3">
                  <a:txBody>
                    <a:bodyPr/>
                    <a:lstStyle/>
                    <a:p>
                      <a:pPr marL="71755" marR="0">
                        <a:lnSpc>
                          <a:spcPct val="107000"/>
                        </a:lnSpc>
                        <a:spcBef>
                          <a:spcPts val="780"/>
                        </a:spcBef>
                        <a:spcAft>
                          <a:spcPts val="0"/>
                        </a:spcAft>
                      </a:pPr>
                      <a:r>
                        <a:rPr lang="en-US" sz="1400" dirty="0">
                          <a:effectLst/>
                        </a:rPr>
                        <a:t>Indications for and duration of IPT</a:t>
                      </a:r>
                      <a:endParaRPr lang="en-US" sz="1400" dirty="0">
                        <a:effectLst/>
                        <a:latin typeface="Times New Roman" charset="0"/>
                        <a:ea typeface="Times New Roman"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0277">
                <a:tc>
                  <a:txBody>
                    <a:bodyPr/>
                    <a:lstStyle/>
                    <a:p>
                      <a:pPr marL="97155" marR="0">
                        <a:lnSpc>
                          <a:spcPct val="107000"/>
                        </a:lnSpc>
                        <a:spcBef>
                          <a:spcPts val="175"/>
                        </a:spcBef>
                        <a:spcAft>
                          <a:spcPts val="0"/>
                        </a:spcAft>
                      </a:pPr>
                      <a:r>
                        <a:rPr lang="en-US" sz="1200" dirty="0">
                          <a:effectLst/>
                        </a:rPr>
                        <a:t>TST</a:t>
                      </a:r>
                      <a:endParaRPr lang="en-US" sz="1200" dirty="0">
                        <a:effectLst/>
                        <a:latin typeface="Times New Roman" charset="0"/>
                        <a:ea typeface="Times New Roman" charset="0"/>
                      </a:endParaRPr>
                    </a:p>
                  </a:txBody>
                  <a:tcPr marL="0" marR="0" marT="0" marB="0"/>
                </a:tc>
                <a:tc>
                  <a:txBody>
                    <a:bodyPr/>
                    <a:lstStyle/>
                    <a:p>
                      <a:pPr marL="82550" marR="0">
                        <a:lnSpc>
                          <a:spcPct val="107000"/>
                        </a:lnSpc>
                        <a:spcBef>
                          <a:spcPts val="175"/>
                        </a:spcBef>
                        <a:spcAft>
                          <a:spcPts val="0"/>
                        </a:spcAft>
                      </a:pPr>
                      <a:r>
                        <a:rPr lang="en-US" sz="1200" dirty="0">
                          <a:effectLst/>
                        </a:rPr>
                        <a:t>Pre-ART*</a:t>
                      </a:r>
                      <a:endParaRPr lang="en-US" sz="1200" dirty="0">
                        <a:effectLst/>
                        <a:latin typeface="Times New Roman" charset="0"/>
                        <a:ea typeface="Times New Roman" charset="0"/>
                      </a:endParaRPr>
                    </a:p>
                  </a:txBody>
                  <a:tcPr marL="0" marR="0" marT="0" marB="0"/>
                </a:tc>
                <a:tc>
                  <a:txBody>
                    <a:bodyPr/>
                    <a:lstStyle/>
                    <a:p>
                      <a:pPr marL="83820" marR="0">
                        <a:lnSpc>
                          <a:spcPct val="107000"/>
                        </a:lnSpc>
                        <a:spcBef>
                          <a:spcPts val="175"/>
                        </a:spcBef>
                        <a:spcAft>
                          <a:spcPts val="0"/>
                        </a:spcAft>
                      </a:pPr>
                      <a:r>
                        <a:rPr lang="en-US" sz="1200" dirty="0">
                          <a:effectLst/>
                        </a:rPr>
                        <a:t>On ART</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1"/>
                  </a:ext>
                </a:extLst>
              </a:tr>
              <a:tr h="625227">
                <a:tc>
                  <a:txBody>
                    <a:bodyPr/>
                    <a:lstStyle/>
                    <a:p>
                      <a:pPr marL="71755" marR="0">
                        <a:lnSpc>
                          <a:spcPct val="107000"/>
                        </a:lnSpc>
                        <a:spcBef>
                          <a:spcPts val="200"/>
                        </a:spcBef>
                        <a:spcAft>
                          <a:spcPts val="0"/>
                        </a:spcAft>
                      </a:pPr>
                      <a:r>
                        <a:rPr lang="en-US" sz="1200" dirty="0">
                          <a:effectLst/>
                        </a:rPr>
                        <a:t>Not done</a:t>
                      </a:r>
                      <a:endParaRPr lang="en-US" sz="1200" dirty="0">
                        <a:effectLst/>
                        <a:latin typeface="Times New Roman" charset="0"/>
                        <a:ea typeface="Times New Roman" charset="0"/>
                      </a:endParaRPr>
                    </a:p>
                  </a:txBody>
                  <a:tcPr marL="0" marR="0" marT="0" marB="0"/>
                </a:tc>
                <a:tc>
                  <a:txBody>
                    <a:bodyPr/>
                    <a:lstStyle/>
                    <a:p>
                      <a:pPr marL="82550" marR="0">
                        <a:lnSpc>
                          <a:spcPct val="107000"/>
                        </a:lnSpc>
                        <a:spcBef>
                          <a:spcPts val="200"/>
                        </a:spcBef>
                        <a:spcAft>
                          <a:spcPts val="0"/>
                        </a:spcAft>
                      </a:pPr>
                      <a:r>
                        <a:rPr lang="en-US" sz="1200" dirty="0">
                          <a:effectLst/>
                        </a:rPr>
                        <a:t>IPT for 6 months</a:t>
                      </a:r>
                      <a:endParaRPr lang="en-US" sz="1200" dirty="0">
                        <a:effectLst/>
                        <a:latin typeface="Times New Roman" charset="0"/>
                        <a:ea typeface="Times New Roman" charset="0"/>
                      </a:endParaRPr>
                    </a:p>
                  </a:txBody>
                  <a:tcPr marL="0" marR="0" marT="0" marB="0"/>
                </a:tc>
                <a:tc>
                  <a:txBody>
                    <a:bodyPr/>
                    <a:lstStyle/>
                    <a:p>
                      <a:pPr marL="83820" marR="0">
                        <a:lnSpc>
                          <a:spcPct val="107000"/>
                        </a:lnSpc>
                        <a:spcBef>
                          <a:spcPts val="200"/>
                        </a:spcBef>
                        <a:spcAft>
                          <a:spcPts val="0"/>
                        </a:spcAft>
                      </a:pPr>
                      <a:r>
                        <a:rPr lang="en-US" sz="1200" dirty="0">
                          <a:effectLst/>
                        </a:rPr>
                        <a:t>IPT for 12 months</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2"/>
                  </a:ext>
                </a:extLst>
              </a:tr>
              <a:tr h="580277">
                <a:tc>
                  <a:txBody>
                    <a:bodyPr/>
                    <a:lstStyle/>
                    <a:p>
                      <a:pPr marL="71755" marR="0">
                        <a:lnSpc>
                          <a:spcPct val="107000"/>
                        </a:lnSpc>
                        <a:spcBef>
                          <a:spcPts val="110"/>
                        </a:spcBef>
                        <a:spcAft>
                          <a:spcPts val="0"/>
                        </a:spcAft>
                      </a:pPr>
                      <a:r>
                        <a:rPr lang="en-US" sz="1200" dirty="0">
                          <a:effectLst/>
                        </a:rPr>
                        <a:t>Negative</a:t>
                      </a:r>
                      <a:endParaRPr lang="en-US" sz="1200" dirty="0">
                        <a:effectLst/>
                        <a:latin typeface="Times New Roman" charset="0"/>
                        <a:ea typeface="Times New Roman" charset="0"/>
                      </a:endParaRPr>
                    </a:p>
                  </a:txBody>
                  <a:tcPr marL="0" marR="0" marT="0" marB="0"/>
                </a:tc>
                <a:tc>
                  <a:txBody>
                    <a:bodyPr/>
                    <a:lstStyle/>
                    <a:p>
                      <a:pPr marL="82550" marR="0">
                        <a:lnSpc>
                          <a:spcPct val="107000"/>
                        </a:lnSpc>
                        <a:spcBef>
                          <a:spcPts val="110"/>
                        </a:spcBef>
                        <a:spcAft>
                          <a:spcPts val="0"/>
                        </a:spcAft>
                      </a:pPr>
                      <a:r>
                        <a:rPr lang="en-US" sz="1200" dirty="0">
                          <a:effectLst/>
                        </a:rPr>
                        <a:t>IPT not indicated</a:t>
                      </a:r>
                      <a:endParaRPr lang="en-US" sz="1200" dirty="0">
                        <a:effectLst/>
                        <a:latin typeface="Times New Roman" charset="0"/>
                        <a:ea typeface="Times New Roman" charset="0"/>
                      </a:endParaRPr>
                    </a:p>
                  </a:txBody>
                  <a:tcPr marL="0" marR="0" marT="0" marB="0"/>
                </a:tc>
                <a:tc>
                  <a:txBody>
                    <a:bodyPr/>
                    <a:lstStyle/>
                    <a:p>
                      <a:pPr marL="83820" marR="0">
                        <a:lnSpc>
                          <a:spcPct val="107000"/>
                        </a:lnSpc>
                        <a:spcBef>
                          <a:spcPts val="110"/>
                        </a:spcBef>
                        <a:spcAft>
                          <a:spcPts val="0"/>
                        </a:spcAft>
                      </a:pPr>
                      <a:r>
                        <a:rPr lang="en-US" sz="1200" dirty="0">
                          <a:effectLst/>
                        </a:rPr>
                        <a:t>IPT for 12 months</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3"/>
                  </a:ext>
                </a:extLst>
              </a:tr>
              <a:tr h="580277">
                <a:tc>
                  <a:txBody>
                    <a:bodyPr/>
                    <a:lstStyle/>
                    <a:p>
                      <a:pPr marL="71755" marR="0">
                        <a:lnSpc>
                          <a:spcPct val="107000"/>
                        </a:lnSpc>
                        <a:spcBef>
                          <a:spcPts val="110"/>
                        </a:spcBef>
                        <a:spcAft>
                          <a:spcPts val="0"/>
                        </a:spcAft>
                      </a:pPr>
                      <a:r>
                        <a:rPr lang="en-US" sz="1200" dirty="0">
                          <a:effectLst/>
                        </a:rPr>
                        <a:t>Positive</a:t>
                      </a:r>
                      <a:endParaRPr lang="en-US" sz="1200" dirty="0">
                        <a:effectLst/>
                        <a:latin typeface="Times New Roman" charset="0"/>
                        <a:ea typeface="Times New Roman" charset="0"/>
                      </a:endParaRPr>
                    </a:p>
                  </a:txBody>
                  <a:tcPr marL="0" marR="0" marT="0" marB="0"/>
                </a:tc>
                <a:tc>
                  <a:txBody>
                    <a:bodyPr/>
                    <a:lstStyle/>
                    <a:p>
                      <a:pPr marL="82550" marR="0">
                        <a:lnSpc>
                          <a:spcPct val="107000"/>
                        </a:lnSpc>
                        <a:spcBef>
                          <a:spcPts val="110"/>
                        </a:spcBef>
                        <a:spcAft>
                          <a:spcPts val="0"/>
                        </a:spcAft>
                      </a:pPr>
                      <a:r>
                        <a:rPr lang="en-US" sz="1200" dirty="0">
                          <a:effectLst/>
                        </a:rPr>
                        <a:t>IPT for at least 36 months</a:t>
                      </a:r>
                      <a:endParaRPr lang="en-US" sz="1200" dirty="0">
                        <a:effectLst/>
                        <a:latin typeface="Times New Roman" charset="0"/>
                        <a:ea typeface="Times New Roman" charset="0"/>
                      </a:endParaRPr>
                    </a:p>
                  </a:txBody>
                  <a:tcPr marL="0" marR="0" marT="0" marB="0"/>
                </a:tc>
                <a:tc>
                  <a:txBody>
                    <a:bodyPr/>
                    <a:lstStyle/>
                    <a:p>
                      <a:pPr marL="83820" marR="0">
                        <a:lnSpc>
                          <a:spcPct val="107000"/>
                        </a:lnSpc>
                        <a:spcBef>
                          <a:spcPts val="110"/>
                        </a:spcBef>
                        <a:spcAft>
                          <a:spcPts val="0"/>
                        </a:spcAft>
                      </a:pPr>
                      <a:r>
                        <a:rPr lang="en-US" sz="1200" spc="-20" dirty="0">
                          <a:effectLst/>
                        </a:rPr>
                        <a:t>IPT </a:t>
                      </a:r>
                      <a:r>
                        <a:rPr lang="en-US" sz="1200" spc="-25" dirty="0">
                          <a:effectLst/>
                        </a:rPr>
                        <a:t>for at least </a:t>
                      </a:r>
                      <a:r>
                        <a:rPr lang="en-US" sz="1200" spc="-15" dirty="0">
                          <a:effectLst/>
                        </a:rPr>
                        <a:t>36 </a:t>
                      </a:r>
                      <a:r>
                        <a:rPr lang="en-US" sz="1200" spc="-30" dirty="0">
                          <a:effectLst/>
                        </a:rPr>
                        <a:t>months</a:t>
                      </a:r>
                      <a:endParaRPr lang="en-US" sz="1200" dirty="0">
                        <a:effectLst/>
                        <a:latin typeface="Times New Roman" charset="0"/>
                        <a:ea typeface="Times New Roman" charset="0"/>
                      </a:endParaRPr>
                    </a:p>
                  </a:txBody>
                  <a:tcPr marL="0" marR="0" marT="0" marB="0"/>
                </a:tc>
                <a:extLst>
                  <a:ext uri="{0D108BD9-81ED-4DB2-BD59-A6C34878D82A}">
                    <a16:rowId xmlns:a16="http://schemas.microsoft.com/office/drawing/2014/main" val="10004"/>
                  </a:ext>
                </a:extLst>
              </a:tr>
              <a:tr h="1402061">
                <a:tc gridSpan="3">
                  <a:txBody>
                    <a:bodyPr/>
                    <a:lstStyle/>
                    <a:p>
                      <a:pPr marL="71755" marR="0">
                        <a:lnSpc>
                          <a:spcPct val="107000"/>
                        </a:lnSpc>
                        <a:spcBef>
                          <a:spcPts val="165"/>
                        </a:spcBef>
                        <a:spcAft>
                          <a:spcPts val="0"/>
                        </a:spcAft>
                      </a:pPr>
                      <a:r>
                        <a:rPr lang="en-US" sz="1200" dirty="0">
                          <a:effectLst/>
                        </a:rPr>
                        <a:t>IPT = isoniazid preventive therapy; TST = tuberculin skin test; ART = antiretroviral therapy.</a:t>
                      </a:r>
                    </a:p>
                    <a:p>
                      <a:pPr marL="71755" marR="0">
                        <a:lnSpc>
                          <a:spcPct val="107000"/>
                        </a:lnSpc>
                        <a:spcBef>
                          <a:spcPts val="165"/>
                        </a:spcBef>
                        <a:spcAft>
                          <a:spcPts val="0"/>
                        </a:spcAft>
                      </a:pPr>
                      <a:r>
                        <a:rPr lang="en-US" sz="1200" dirty="0">
                          <a:effectLst/>
                        </a:rPr>
                        <a:t> </a:t>
                      </a:r>
                    </a:p>
                    <a:p>
                      <a:pPr marL="71755" marR="0">
                        <a:lnSpc>
                          <a:spcPct val="107000"/>
                        </a:lnSpc>
                        <a:spcBef>
                          <a:spcPts val="165"/>
                        </a:spcBef>
                        <a:spcAft>
                          <a:spcPts val="0"/>
                        </a:spcAft>
                      </a:pPr>
                      <a:r>
                        <a:rPr lang="en-US" sz="1200" dirty="0">
                          <a:effectLst/>
                        </a:rPr>
                        <a:t>*This would only apply in the case of a patient wishing to defer ART initiation.</a:t>
                      </a:r>
                      <a:endParaRPr lang="en-US" sz="1200" dirty="0">
                        <a:effectLst/>
                        <a:latin typeface="Times New Roman" charset="0"/>
                        <a:ea typeface="Times New Roman"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3057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Outline of talk</a:t>
            </a:r>
          </a:p>
        </p:txBody>
      </p:sp>
      <p:sp>
        <p:nvSpPr>
          <p:cNvPr id="3" name="Content Placeholder 2"/>
          <p:cNvSpPr>
            <a:spLocks noGrp="1"/>
          </p:cNvSpPr>
          <p:nvPr>
            <p:ph idx="1"/>
          </p:nvPr>
        </p:nvSpPr>
        <p:spPr>
          <a:xfrm>
            <a:off x="1485900" y="2057400"/>
            <a:ext cx="6172200" cy="3615267"/>
          </a:xfrm>
        </p:spPr>
        <p:txBody>
          <a:bodyPr>
            <a:normAutofit fontScale="47500" lnSpcReduction="20000"/>
          </a:bodyPr>
          <a:lstStyle/>
          <a:p>
            <a:r>
              <a:rPr lang="en-US" b="1" dirty="0">
                <a:solidFill>
                  <a:schemeClr val="bg1">
                    <a:lumMod val="85000"/>
                  </a:schemeClr>
                </a:solidFill>
              </a:rPr>
              <a:t>Guidelines local versus International</a:t>
            </a:r>
          </a:p>
          <a:p>
            <a:endParaRPr lang="en-US" b="1" dirty="0">
              <a:solidFill>
                <a:schemeClr val="bg1">
                  <a:lumMod val="85000"/>
                </a:schemeClr>
              </a:solidFill>
            </a:endParaRPr>
          </a:p>
          <a:p>
            <a:r>
              <a:rPr lang="en-US" b="1" dirty="0">
                <a:solidFill>
                  <a:schemeClr val="bg1">
                    <a:lumMod val="85000"/>
                  </a:schemeClr>
                </a:solidFill>
              </a:rPr>
              <a:t>TEMPRANO Trial</a:t>
            </a:r>
          </a:p>
          <a:p>
            <a:endParaRPr lang="en-US" b="1" dirty="0">
              <a:solidFill>
                <a:schemeClr val="bg1">
                  <a:lumMod val="85000"/>
                </a:schemeClr>
              </a:solidFill>
            </a:endParaRPr>
          </a:p>
          <a:p>
            <a:r>
              <a:rPr lang="en-US" b="1" dirty="0">
                <a:solidFill>
                  <a:schemeClr val="bg1">
                    <a:lumMod val="85000"/>
                  </a:schemeClr>
                </a:solidFill>
              </a:rPr>
              <a:t>START Trial</a:t>
            </a:r>
          </a:p>
          <a:p>
            <a:endParaRPr lang="en-US" b="1" dirty="0"/>
          </a:p>
          <a:p>
            <a:r>
              <a:rPr lang="en-US" b="1" dirty="0">
                <a:solidFill>
                  <a:schemeClr val="bg2">
                    <a:lumMod val="90000"/>
                  </a:schemeClr>
                </a:solidFill>
              </a:rPr>
              <a:t>HPTN 052</a:t>
            </a:r>
          </a:p>
          <a:p>
            <a:endParaRPr lang="en-US" b="1" dirty="0">
              <a:solidFill>
                <a:schemeClr val="bg1">
                  <a:lumMod val="50000"/>
                </a:schemeClr>
              </a:solidFill>
            </a:endParaRPr>
          </a:p>
          <a:p>
            <a:r>
              <a:rPr lang="en-US" b="1" dirty="0">
                <a:solidFill>
                  <a:schemeClr val="bg1">
                    <a:lumMod val="85000"/>
                  </a:schemeClr>
                </a:solidFill>
              </a:rPr>
              <a:t>HIV Clinicians Society Guidelines- 2017</a:t>
            </a:r>
          </a:p>
          <a:p>
            <a:endParaRPr lang="en-US" b="1" dirty="0">
              <a:solidFill>
                <a:schemeClr val="bg1">
                  <a:lumMod val="50000"/>
                </a:schemeClr>
              </a:solidFill>
            </a:endParaRPr>
          </a:p>
          <a:p>
            <a:r>
              <a:rPr lang="en-US" b="1" dirty="0">
                <a:solidFill>
                  <a:schemeClr val="bg1">
                    <a:lumMod val="85000"/>
                  </a:schemeClr>
                </a:solidFill>
              </a:rPr>
              <a:t>Isoniazid Preventative Therapy (IPT)</a:t>
            </a:r>
          </a:p>
          <a:p>
            <a:endParaRPr lang="en-US" b="1" dirty="0">
              <a:solidFill>
                <a:schemeClr val="accent3"/>
              </a:solidFill>
            </a:endParaRPr>
          </a:p>
          <a:p>
            <a:r>
              <a:rPr lang="en-US" b="1" dirty="0"/>
              <a:t>Conclusion </a:t>
            </a:r>
          </a:p>
        </p:txBody>
      </p:sp>
    </p:spTree>
    <p:extLst>
      <p:ext uri="{BB962C8B-B14F-4D97-AF65-F5344CB8AC3E}">
        <p14:creationId xmlns:p14="http://schemas.microsoft.com/office/powerpoint/2010/main" val="155377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Conclusion</a:t>
            </a:r>
          </a:p>
        </p:txBody>
      </p:sp>
      <p:sp>
        <p:nvSpPr>
          <p:cNvPr id="3" name="Content Placeholder 2"/>
          <p:cNvSpPr>
            <a:spLocks noGrp="1"/>
          </p:cNvSpPr>
          <p:nvPr>
            <p:ph idx="1"/>
          </p:nvPr>
        </p:nvSpPr>
        <p:spPr/>
        <p:txBody>
          <a:bodyPr/>
          <a:lstStyle/>
          <a:p>
            <a:r>
              <a:rPr lang="en-US" dirty="0"/>
              <a:t>CD4</a:t>
            </a:r>
            <a:r>
              <a:rPr lang="en-US" baseline="30000" dirty="0"/>
              <a:t>+</a:t>
            </a:r>
            <a:r>
              <a:rPr lang="en-US" dirty="0"/>
              <a:t> count no longer a barrier to ART initiation </a:t>
            </a:r>
          </a:p>
          <a:p>
            <a:r>
              <a:rPr lang="en-US" dirty="0"/>
              <a:t>Earlier ART benefits all HIV-infected individuals</a:t>
            </a:r>
          </a:p>
          <a:p>
            <a:pPr lvl="1"/>
            <a:r>
              <a:rPr lang="en-US" dirty="0"/>
              <a:t>reduces risk of disease progression</a:t>
            </a:r>
          </a:p>
          <a:p>
            <a:pPr lvl="1"/>
            <a:r>
              <a:rPr lang="en-US" dirty="0"/>
              <a:t>prevents HIV transmission</a:t>
            </a:r>
          </a:p>
          <a:p>
            <a:r>
              <a:rPr lang="en-US" dirty="0"/>
              <a:t>Benefits to early ART in developing countries</a:t>
            </a:r>
          </a:p>
          <a:p>
            <a:pPr lvl="1"/>
            <a:r>
              <a:rPr lang="en-US" dirty="0"/>
              <a:t>reduce TB rates</a:t>
            </a:r>
          </a:p>
          <a:p>
            <a:r>
              <a:rPr lang="en-US" dirty="0"/>
              <a:t>IPT for all patients on ART</a:t>
            </a:r>
          </a:p>
        </p:txBody>
      </p:sp>
    </p:spTree>
    <p:extLst>
      <p:ext uri="{BB962C8B-B14F-4D97-AF65-F5344CB8AC3E}">
        <p14:creationId xmlns:p14="http://schemas.microsoft.com/office/powerpoint/2010/main" val="2065565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700D48D-C9AA-4000-A912-29A4FEA98A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394887"/>
            <a:ext cx="4290647" cy="606822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4312C673-8179-457E-AD2A-D1FAE4CC961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4201833"/>
            <a:ext cx="2550319"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3">
            <a:extLst>
              <a:ext uri="{FF2B5EF4-FFF2-40B4-BE49-F238E27FC236}">
                <a16:creationId xmlns:a16="http://schemas.microsoft.com/office/drawing/2014/main" id="{805E69BC-D844-4AB5-9E35-ED458EE2965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3" y="1874520"/>
            <a:ext cx="0" cy="310896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7DB8D9-0B27-4289-B836-2248DA54186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59421" y="1032318"/>
            <a:ext cx="4042570" cy="1364366"/>
          </a:xfrm>
          <a:prstGeom prst="rect">
            <a:avLst/>
          </a:prstGeom>
        </p:spPr>
      </p:pic>
      <p:pic>
        <p:nvPicPr>
          <p:cNvPr id="4" name="Picture 3">
            <a:extLst>
              <a:ext uri="{FF2B5EF4-FFF2-40B4-BE49-F238E27FC236}">
                <a16:creationId xmlns:a16="http://schemas.microsoft.com/office/drawing/2014/main" id="{344CD7F0-143C-4078-B0A9-F9CD2E1A16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281" y="3750733"/>
            <a:ext cx="2808850" cy="2794807"/>
          </a:xfrm>
          <a:prstGeom prst="rect">
            <a:avLst/>
          </a:prstGeom>
        </p:spPr>
      </p:pic>
      <p:sp>
        <p:nvSpPr>
          <p:cNvPr id="2" name="Title 1">
            <a:extLst>
              <a:ext uri="{FF2B5EF4-FFF2-40B4-BE49-F238E27FC236}">
                <a16:creationId xmlns:a16="http://schemas.microsoft.com/office/drawing/2014/main" id="{1C15DA53-9129-43D7-A82B-BCDC801154EC}"/>
              </a:ext>
            </a:extLst>
          </p:cNvPr>
          <p:cNvSpPr>
            <a:spLocks noGrp="1"/>
          </p:cNvSpPr>
          <p:nvPr>
            <p:ph type="ctrTitle"/>
          </p:nvPr>
        </p:nvSpPr>
        <p:spPr>
          <a:xfrm>
            <a:off x="763953" y="1053042"/>
            <a:ext cx="3343818" cy="3068357"/>
          </a:xfrm>
        </p:spPr>
        <p:txBody>
          <a:bodyPr>
            <a:normAutofit/>
          </a:bodyPr>
          <a:lstStyle/>
          <a:p>
            <a:pPr algn="l"/>
            <a:r>
              <a:rPr lang="en-US" sz="2900" b="1" dirty="0">
                <a:solidFill>
                  <a:schemeClr val="bg1"/>
                </a:solidFill>
              </a:rPr>
              <a:t>Acknowledgements and thanks to:</a:t>
            </a:r>
            <a:endParaRPr lang="en-ZA" sz="2900" dirty="0">
              <a:solidFill>
                <a:schemeClr val="bg1"/>
              </a:solidFill>
            </a:endParaRPr>
          </a:p>
        </p:txBody>
      </p:sp>
    </p:spTree>
    <p:extLst>
      <p:ext uri="{BB962C8B-B14F-4D97-AF65-F5344CB8AC3E}">
        <p14:creationId xmlns:p14="http://schemas.microsoft.com/office/powerpoint/2010/main" val="49513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1433163" y="1085817"/>
            <a:ext cx="6331636" cy="255546"/>
          </a:xfrm>
        </p:spPr>
        <p:txBody>
          <a:bodyPr>
            <a:noAutofit/>
          </a:bodyPr>
          <a:lstStyle/>
          <a:p>
            <a:pPr>
              <a:buFont typeface="Arial" pitchFamily="34" charset="0"/>
              <a:buNone/>
              <a:defRPr/>
            </a:pPr>
            <a:r>
              <a:rPr lang="en-US" altLang="en-US" sz="1350" dirty="0">
                <a:solidFill>
                  <a:schemeClr val="tx1"/>
                </a:solidFill>
                <a:latin typeface="+mn-lt"/>
                <a:cs typeface="Arial" charset="0"/>
              </a:rPr>
              <a:t>Improvements are needed at each stage of the cascade of HIV testing and treatment services, 2015</a:t>
            </a:r>
          </a:p>
        </p:txBody>
      </p:sp>
      <p:cxnSp>
        <p:nvCxnSpPr>
          <p:cNvPr id="7" name="Straight Connector 6"/>
          <p:cNvCxnSpPr/>
          <p:nvPr/>
        </p:nvCxnSpPr>
        <p:spPr>
          <a:xfrm>
            <a:off x="1433163" y="1684465"/>
            <a:ext cx="6402904" cy="1019"/>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983" y="1811732"/>
            <a:ext cx="4605937" cy="376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63417" y="5510531"/>
            <a:ext cx="148644" cy="162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x-none" sz="1154">
              <a:solidFill>
                <a:schemeClr val="bg1"/>
              </a:solidFill>
              <a:ea typeface="Arial" charset="0"/>
              <a:cs typeface="Arial" charset="0"/>
            </a:endParaRPr>
          </a:p>
        </p:txBody>
      </p:sp>
      <p:sp>
        <p:nvSpPr>
          <p:cNvPr id="62470" name="TextBox 5"/>
          <p:cNvSpPr txBox="1">
            <a:spLocks noChangeArrowheads="1"/>
          </p:cNvSpPr>
          <p:nvPr/>
        </p:nvSpPr>
        <p:spPr bwMode="auto">
          <a:xfrm>
            <a:off x="1607260" y="5600124"/>
            <a:ext cx="2329439" cy="2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lang="fr-CH" altLang="en-US" sz="898" dirty="0"/>
              <a:t>Source: UNAIDS/WHO </a:t>
            </a:r>
            <a:r>
              <a:rPr lang="fr-CH" altLang="en-US" sz="898" dirty="0" err="1"/>
              <a:t>estimates</a:t>
            </a:r>
            <a:r>
              <a:rPr lang="fr-CH" altLang="en-US" sz="898" dirty="0"/>
              <a:t>.</a:t>
            </a:r>
          </a:p>
        </p:txBody>
      </p:sp>
      <p:pic>
        <p:nvPicPr>
          <p:cNvPr id="8" name="Picture 7"/>
          <p:cNvPicPr>
            <a:picLocks noChangeAspect="1"/>
          </p:cNvPicPr>
          <p:nvPr/>
        </p:nvPicPr>
        <p:blipFill rotWithShape="1">
          <a:blip r:embed="rId3"/>
          <a:srcRect l="4651" t="23226" r="4651" b="23399"/>
          <a:stretch/>
        </p:blipFill>
        <p:spPr>
          <a:xfrm>
            <a:off x="6736905" y="5380054"/>
            <a:ext cx="1099161" cy="485132"/>
          </a:xfrm>
          <a:prstGeom prst="rect">
            <a:avLst/>
          </a:prstGeom>
        </p:spPr>
      </p:pic>
    </p:spTree>
    <p:extLst>
      <p:ext uri="{BB962C8B-B14F-4D97-AF65-F5344CB8AC3E}">
        <p14:creationId xmlns:p14="http://schemas.microsoft.com/office/powerpoint/2010/main" val="17658205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eusenbergm\AppData\Local\Microsoft\Windows\Temporary Internet Files\Content.Outlook\VLR07TE0\Global_HIVpolicies_cd4threshold_Nov2016.png"/>
          <p:cNvPicPr>
            <a:picLocks noChangeAspect="1" noChangeArrowheads="1"/>
          </p:cNvPicPr>
          <p:nvPr/>
        </p:nvPicPr>
        <p:blipFill>
          <a:blip r:embed="rId2">
            <a:extLst>
              <a:ext uri="{28A0092B-C50C-407E-A947-70E740481C1C}">
                <a14:useLocalDpi xmlns:a14="http://schemas.microsoft.com/office/drawing/2010/main" val="0"/>
              </a:ext>
            </a:extLst>
          </a:blip>
          <a:srcRect t="14026"/>
          <a:stretch>
            <a:fillRect/>
          </a:stretch>
        </p:blipFill>
        <p:spPr bwMode="auto">
          <a:xfrm>
            <a:off x="1080065" y="1557894"/>
            <a:ext cx="7117424" cy="43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p:cNvSpPr txBox="1">
            <a:spLocks/>
          </p:cNvSpPr>
          <p:nvPr/>
        </p:nvSpPr>
        <p:spPr>
          <a:xfrm>
            <a:off x="1285966" y="936995"/>
            <a:ext cx="6705623" cy="425994"/>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Font typeface="Arial" pitchFamily="34" charset="0"/>
              <a:buNone/>
              <a:defRPr/>
            </a:pPr>
            <a:r>
              <a:rPr lang="en-US" altLang="en-US" sz="1350" b="1" dirty="0">
                <a:solidFill>
                  <a:schemeClr val="tx1"/>
                </a:solidFill>
                <a:cs typeface="Arial" charset="0"/>
              </a:rPr>
              <a:t>Adoption of the "treat all" recommendation among adults and </a:t>
            </a:r>
          </a:p>
          <a:p>
            <a:pPr>
              <a:buFont typeface="Arial" pitchFamily="34" charset="0"/>
              <a:buNone/>
              <a:defRPr/>
            </a:pPr>
            <a:r>
              <a:rPr lang="en-US" altLang="en-US" sz="1350" b="1" dirty="0">
                <a:solidFill>
                  <a:schemeClr val="tx1"/>
                </a:solidFill>
                <a:cs typeface="Arial" charset="0"/>
              </a:rPr>
              <a:t>adolescents living with HIV, October 2016</a:t>
            </a:r>
          </a:p>
        </p:txBody>
      </p:sp>
    </p:spTree>
    <p:extLst>
      <p:ext uri="{BB962C8B-B14F-4D97-AF65-F5344CB8AC3E}">
        <p14:creationId xmlns:p14="http://schemas.microsoft.com/office/powerpoint/2010/main" val="206995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South Africa</a:t>
            </a:r>
          </a:p>
        </p:txBody>
      </p:sp>
      <p:sp>
        <p:nvSpPr>
          <p:cNvPr id="4" name="Content Placeholder 2"/>
          <p:cNvSpPr txBox="1">
            <a:spLocks/>
          </p:cNvSpPr>
          <p:nvPr/>
        </p:nvSpPr>
        <p:spPr>
          <a:xfrm>
            <a:off x="1485900" y="2057401"/>
            <a:ext cx="6172200" cy="3394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charset="0"/>
              </a:rPr>
              <a:t>6.4 million South Africans are HIV-infected</a:t>
            </a:r>
          </a:p>
          <a:p>
            <a:endParaRPr lang="en-US" sz="2400" dirty="0">
              <a:latin typeface="Calibri" charset="0"/>
            </a:endParaRPr>
          </a:p>
          <a:p>
            <a:r>
              <a:rPr lang="en-US" sz="2400" dirty="0">
                <a:latin typeface="Calibri" charset="0"/>
              </a:rPr>
              <a:t>2.6 million have started ART</a:t>
            </a:r>
          </a:p>
          <a:p>
            <a:endParaRPr lang="en-US" sz="2400" dirty="0">
              <a:latin typeface="Calibri" charset="0"/>
            </a:endParaRPr>
          </a:p>
          <a:p>
            <a:r>
              <a:rPr lang="en-US" sz="2400" dirty="0">
                <a:latin typeface="Calibri" charset="0"/>
              </a:rPr>
              <a:t>Estimated  ART coverage 42%</a:t>
            </a:r>
          </a:p>
        </p:txBody>
      </p:sp>
    </p:spTree>
    <p:extLst>
      <p:ext uri="{BB962C8B-B14F-4D97-AF65-F5344CB8AC3E}">
        <p14:creationId xmlns:p14="http://schemas.microsoft.com/office/powerpoint/2010/main" val="47104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Outline of talk</a:t>
            </a:r>
          </a:p>
        </p:txBody>
      </p:sp>
      <p:sp>
        <p:nvSpPr>
          <p:cNvPr id="3" name="Content Placeholder 2"/>
          <p:cNvSpPr>
            <a:spLocks noGrp="1"/>
          </p:cNvSpPr>
          <p:nvPr>
            <p:ph idx="1"/>
          </p:nvPr>
        </p:nvSpPr>
        <p:spPr>
          <a:xfrm>
            <a:off x="1485900" y="2057400"/>
            <a:ext cx="6172200" cy="3615267"/>
          </a:xfrm>
        </p:spPr>
        <p:txBody>
          <a:bodyPr>
            <a:normAutofit fontScale="47500" lnSpcReduction="20000"/>
          </a:bodyPr>
          <a:lstStyle/>
          <a:p>
            <a:r>
              <a:rPr lang="en-US" b="1" dirty="0"/>
              <a:t>Guidelines local versus International</a:t>
            </a:r>
          </a:p>
          <a:p>
            <a:endParaRPr lang="en-US" b="1" dirty="0"/>
          </a:p>
          <a:p>
            <a:r>
              <a:rPr lang="en-US" b="1" dirty="0">
                <a:solidFill>
                  <a:schemeClr val="bg1">
                    <a:lumMod val="50000"/>
                  </a:schemeClr>
                </a:solidFill>
              </a:rPr>
              <a:t>TEMPRANO Trial</a:t>
            </a:r>
          </a:p>
          <a:p>
            <a:endParaRPr lang="en-US" b="1" dirty="0">
              <a:solidFill>
                <a:schemeClr val="bg1">
                  <a:lumMod val="50000"/>
                </a:schemeClr>
              </a:solidFill>
            </a:endParaRPr>
          </a:p>
          <a:p>
            <a:r>
              <a:rPr lang="en-US" b="1" dirty="0">
                <a:solidFill>
                  <a:schemeClr val="bg1">
                    <a:lumMod val="50000"/>
                  </a:schemeClr>
                </a:solidFill>
              </a:rPr>
              <a:t>START Trial</a:t>
            </a:r>
          </a:p>
          <a:p>
            <a:endParaRPr lang="en-US" b="1" dirty="0">
              <a:solidFill>
                <a:schemeClr val="bg1">
                  <a:lumMod val="50000"/>
                </a:schemeClr>
              </a:solidFill>
            </a:endParaRPr>
          </a:p>
          <a:p>
            <a:r>
              <a:rPr lang="en-US" b="1" dirty="0">
                <a:solidFill>
                  <a:schemeClr val="bg1">
                    <a:lumMod val="50000"/>
                  </a:schemeClr>
                </a:solidFill>
              </a:rPr>
              <a:t>HPTN 052</a:t>
            </a:r>
          </a:p>
          <a:p>
            <a:endParaRPr lang="en-US" b="1" dirty="0">
              <a:solidFill>
                <a:schemeClr val="bg1">
                  <a:lumMod val="50000"/>
                </a:schemeClr>
              </a:solidFill>
            </a:endParaRPr>
          </a:p>
          <a:p>
            <a:r>
              <a:rPr lang="en-US" b="1" dirty="0">
                <a:solidFill>
                  <a:schemeClr val="bg1">
                    <a:lumMod val="50000"/>
                  </a:schemeClr>
                </a:solidFill>
              </a:rPr>
              <a:t>HIV Clinicians Society Guidelines- 2017</a:t>
            </a:r>
          </a:p>
          <a:p>
            <a:endParaRPr lang="en-US" b="1" dirty="0">
              <a:solidFill>
                <a:schemeClr val="bg1">
                  <a:lumMod val="50000"/>
                </a:schemeClr>
              </a:solidFill>
            </a:endParaRPr>
          </a:p>
          <a:p>
            <a:r>
              <a:rPr lang="en-US" b="1" dirty="0">
                <a:solidFill>
                  <a:schemeClr val="bg1">
                    <a:lumMod val="50000"/>
                  </a:schemeClr>
                </a:solidFill>
              </a:rPr>
              <a:t>Isoniazid Preventative Therapy (IPT)</a:t>
            </a:r>
          </a:p>
          <a:p>
            <a:endParaRPr lang="en-US" b="1" dirty="0">
              <a:solidFill>
                <a:schemeClr val="bg1">
                  <a:lumMod val="50000"/>
                </a:schemeClr>
              </a:solidFill>
            </a:endParaRPr>
          </a:p>
          <a:p>
            <a:r>
              <a:rPr lang="en-US" b="1" dirty="0">
                <a:solidFill>
                  <a:schemeClr val="bg1">
                    <a:lumMod val="50000"/>
                  </a:schemeClr>
                </a:solidFill>
              </a:rPr>
              <a:t>Conclusion </a:t>
            </a:r>
          </a:p>
        </p:txBody>
      </p:sp>
    </p:spTree>
    <p:extLst>
      <p:ext uri="{BB962C8B-B14F-4D97-AF65-F5344CB8AC3E}">
        <p14:creationId xmlns:p14="http://schemas.microsoft.com/office/powerpoint/2010/main" val="114657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0700" y="857250"/>
            <a:ext cx="4922086" cy="960120"/>
          </a:xfrm>
          <a:prstGeom prst="rect">
            <a:avLst/>
          </a:prstGeom>
        </p:spPr>
      </p:pic>
      <p:pic>
        <p:nvPicPr>
          <p:cNvPr id="5" name="Picture 4"/>
          <p:cNvPicPr>
            <a:picLocks noChangeAspect="1"/>
          </p:cNvPicPr>
          <p:nvPr/>
        </p:nvPicPr>
        <p:blipFill rotWithShape="1">
          <a:blip r:embed="rId3"/>
          <a:srcRect l="2940" t="1523" r="9180" b="22530"/>
          <a:stretch/>
        </p:blipFill>
        <p:spPr>
          <a:xfrm>
            <a:off x="2550589" y="1964712"/>
            <a:ext cx="4323416" cy="3703320"/>
          </a:xfrm>
          <a:prstGeom prst="rect">
            <a:avLst/>
          </a:prstGeom>
        </p:spPr>
      </p:pic>
      <p:cxnSp>
        <p:nvCxnSpPr>
          <p:cNvPr id="7" name="Straight Arrow Connector 6"/>
          <p:cNvCxnSpPr/>
          <p:nvPr/>
        </p:nvCxnSpPr>
        <p:spPr>
          <a:xfrm>
            <a:off x="2126587" y="4431298"/>
            <a:ext cx="59824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126587" y="4590786"/>
            <a:ext cx="598242" cy="0"/>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126587" y="4869891"/>
            <a:ext cx="598242" cy="0"/>
          </a:xfrm>
          <a:prstGeom prst="straightConnector1">
            <a:avLst/>
          </a:prstGeom>
          <a:ln w="57150" cmpd="sng">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126587" y="5388228"/>
            <a:ext cx="59824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83838" y="1699858"/>
            <a:ext cx="6656917" cy="300082"/>
          </a:xfrm>
          <a:prstGeom prst="rect">
            <a:avLst/>
          </a:prstGeom>
          <a:noFill/>
        </p:spPr>
        <p:txBody>
          <a:bodyPr wrap="square" rtlCol="0">
            <a:spAutoFit/>
          </a:bodyPr>
          <a:lstStyle/>
          <a:p>
            <a:pPr algn="ctr"/>
            <a:r>
              <a:rPr lang="en-US" sz="1350" b="1" dirty="0">
                <a:solidFill>
                  <a:srgbClr val="3366FF"/>
                </a:solidFill>
              </a:rPr>
              <a:t>Adult antiretroviral therapy guidelines 2014 </a:t>
            </a:r>
          </a:p>
        </p:txBody>
      </p:sp>
    </p:spTree>
    <p:extLst>
      <p:ext uri="{BB962C8B-B14F-4D97-AF65-F5344CB8AC3E}">
        <p14:creationId xmlns:p14="http://schemas.microsoft.com/office/powerpoint/2010/main" val="1098419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1899</TotalTime>
  <Words>1834</Words>
  <Application>Microsoft Office PowerPoint</Application>
  <PresentationFormat>On-screen Show (4:3)</PresentationFormat>
  <Paragraphs>355</Paragraphs>
  <Slides>46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MS PGothic</vt:lpstr>
      <vt:lpstr>Arial</vt:lpstr>
      <vt:lpstr>Arial Narrow</vt:lpstr>
      <vt:lpstr>Calibri</vt:lpstr>
      <vt:lpstr>Calibri Light</vt:lpstr>
      <vt:lpstr>Times New Roman</vt:lpstr>
      <vt:lpstr>Office Theme</vt:lpstr>
      <vt:lpstr>Adult Guidelines</vt:lpstr>
      <vt:lpstr>Outline of talk</vt:lpstr>
      <vt:lpstr>Global Scale of Problem</vt:lpstr>
      <vt:lpstr>PowerPoint Presentation</vt:lpstr>
      <vt:lpstr>PowerPoint Presentation</vt:lpstr>
      <vt:lpstr>PowerPoint Presentation</vt:lpstr>
      <vt:lpstr>South Africa</vt:lpstr>
      <vt:lpstr>Outline of talk</vt:lpstr>
      <vt:lpstr>PowerPoint Presentation</vt:lpstr>
      <vt:lpstr>PowerPoint Presentation</vt:lpstr>
      <vt:lpstr>South African Department of Health</vt:lpstr>
      <vt:lpstr>2014 Recommendations of the International IAS-USA-Society </vt:lpstr>
      <vt:lpstr>PowerPoint Presentation</vt:lpstr>
      <vt:lpstr>Outline of talk</vt:lpstr>
      <vt:lpstr>TEMPRANO Trial</vt:lpstr>
      <vt:lpstr>PowerPoint Presentation</vt:lpstr>
      <vt:lpstr>PowerPoint Presentation</vt:lpstr>
      <vt:lpstr>PowerPoint Presentation</vt:lpstr>
      <vt:lpstr>PowerPoint Presentation</vt:lpstr>
      <vt:lpstr>Outline of talk</vt:lpstr>
      <vt:lpstr>The START Trial</vt:lpstr>
      <vt:lpstr>PowerPoint Presentation</vt:lpstr>
      <vt:lpstr>PowerPoint Presentation</vt:lpstr>
      <vt:lpstr>PowerPoint Presentation</vt:lpstr>
      <vt:lpstr>PowerPoint Presentation</vt:lpstr>
      <vt:lpstr>PowerPoint Presentation</vt:lpstr>
      <vt:lpstr>Outline of talk</vt:lpstr>
      <vt:lpstr>HPTN 052</vt:lpstr>
      <vt:lpstr>Summary</vt:lpstr>
      <vt:lpstr>Outline of talk</vt:lpstr>
      <vt:lpstr>Baseline resistance test</vt:lpstr>
      <vt:lpstr>First Line Regimens</vt:lpstr>
      <vt:lpstr>Commencing ART in patients with TB or OIs</vt:lpstr>
      <vt:lpstr>Second-line regimens</vt:lpstr>
      <vt:lpstr>PowerPoint Presentation</vt:lpstr>
      <vt:lpstr>PowerPoint Presentation</vt:lpstr>
      <vt:lpstr>Third-line ART Regimens</vt:lpstr>
      <vt:lpstr>PowerPoint Presentation</vt:lpstr>
      <vt:lpstr>PowerPoint Presentation</vt:lpstr>
      <vt:lpstr>PowerPoint Presentation</vt:lpstr>
      <vt:lpstr>Outline of talk</vt:lpstr>
      <vt:lpstr>Isoniazid Preventive Therapy (IPT)</vt:lpstr>
      <vt:lpstr>PowerPoint Presentation</vt:lpstr>
      <vt:lpstr>Outline of talk</vt:lpstr>
      <vt:lpstr>Conclusion</vt:lpstr>
      <vt:lpstr>Acknowledgements and thanks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Sipho Dlamini</dc:creator>
  <cp:lastModifiedBy>Natalie Martyn</cp:lastModifiedBy>
  <cp:revision>52</cp:revision>
  <dcterms:created xsi:type="dcterms:W3CDTF">2017-06-01T19:25:05Z</dcterms:created>
  <dcterms:modified xsi:type="dcterms:W3CDTF">2018-02-15T11:58:14Z</dcterms:modified>
</cp:coreProperties>
</file>